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15119350" cy="10691813"/>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3967" autoAdjust="0"/>
  </p:normalViewPr>
  <p:slideViewPr>
    <p:cSldViewPr snapToGrid="0">
      <p:cViewPr>
        <p:scale>
          <a:sx n="59" d="100"/>
          <a:sy n="59" d="100"/>
        </p:scale>
        <p:origin x="942" y="186"/>
      </p:cViewPr>
      <p:guideLst>
        <p:guide orient="horz" pos="3368"/>
        <p:guide pos="4762"/>
      </p:guideLst>
    </p:cSldViewPr>
  </p:slideViewPr>
  <p:outlineViewPr>
    <p:cViewPr>
      <p:scale>
        <a:sx n="33" d="100"/>
        <a:sy n="33" d="100"/>
      </p:scale>
      <p:origin x="0" y="0"/>
    </p:cViewPr>
  </p:outlineViewPr>
  <p:notesTextViewPr>
    <p:cViewPr>
      <p:scale>
        <a:sx n="1" d="1"/>
        <a:sy n="1" d="1"/>
      </p:scale>
      <p:origin x="0" y="0"/>
    </p:cViewPr>
  </p:notesTextViewPr>
  <p:gridSpacing cx="1800000" cy="1800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3" cy="717254"/>
          </a:xfrm>
          <a:prstGeom prst="rect">
            <a:avLst/>
          </a:prstGeom>
        </p:spPr>
        <p:txBody>
          <a:bodyPr vert="horz" lIns="133073" tIns="66536" rIns="133073" bIns="66536"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27" y="1"/>
            <a:ext cx="4275403" cy="717254"/>
          </a:xfrm>
          <a:prstGeom prst="rect">
            <a:avLst/>
          </a:prstGeom>
        </p:spPr>
        <p:txBody>
          <a:bodyPr vert="horz" lIns="133073" tIns="66536" rIns="133073" bIns="66536" rtlCol="0"/>
          <a:lstStyle>
            <a:lvl1pPr algn="r">
              <a:defRPr sz="1700"/>
            </a:lvl1pPr>
          </a:lstStyle>
          <a:p>
            <a:fld id="{AA2D5BD6-5743-4F50-BD9F-AE605EE248D8}"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1522413" y="1787525"/>
            <a:ext cx="6821487" cy="4822825"/>
          </a:xfrm>
          <a:prstGeom prst="rect">
            <a:avLst/>
          </a:prstGeom>
          <a:noFill/>
          <a:ln w="12700">
            <a:solidFill>
              <a:prstClr val="black"/>
            </a:solidFill>
          </a:ln>
        </p:spPr>
        <p:txBody>
          <a:bodyPr vert="horz" lIns="133073" tIns="66536" rIns="133073" bIns="66536" rtlCol="0" anchor="ctr"/>
          <a:lstStyle/>
          <a:p>
            <a:endParaRPr lang="ja-JP" altLang="en-US"/>
          </a:p>
        </p:txBody>
      </p:sp>
      <p:sp>
        <p:nvSpPr>
          <p:cNvPr id="5" name="ノート プレースホルダー 4"/>
          <p:cNvSpPr>
            <a:spLocks noGrp="1"/>
          </p:cNvSpPr>
          <p:nvPr>
            <p:ph type="body" sz="quarter" idx="3"/>
          </p:nvPr>
        </p:nvSpPr>
        <p:spPr>
          <a:xfrm>
            <a:off x="986632" y="6879680"/>
            <a:ext cx="7893050" cy="5628829"/>
          </a:xfrm>
          <a:prstGeom prst="rect">
            <a:avLst/>
          </a:prstGeom>
        </p:spPr>
        <p:txBody>
          <a:bodyPr vert="horz" lIns="133073" tIns="66536" rIns="133073" bIns="665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578186"/>
            <a:ext cx="4275403" cy="717253"/>
          </a:xfrm>
          <a:prstGeom prst="rect">
            <a:avLst/>
          </a:prstGeom>
        </p:spPr>
        <p:txBody>
          <a:bodyPr vert="horz" lIns="133073" tIns="66536" rIns="133073" bIns="66536"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27" y="13578186"/>
            <a:ext cx="4275403" cy="717253"/>
          </a:xfrm>
          <a:prstGeom prst="rect">
            <a:avLst/>
          </a:prstGeom>
        </p:spPr>
        <p:txBody>
          <a:bodyPr vert="horz" lIns="133073" tIns="66536" rIns="133073" bIns="66536" rtlCol="0" anchor="b"/>
          <a:lstStyle>
            <a:lvl1pPr algn="r">
              <a:defRPr sz="1700"/>
            </a:lvl1pPr>
          </a:lstStyle>
          <a:p>
            <a:fld id="{B70FD898-F598-4251-B596-7C767B9A72F0}" type="slidenum">
              <a:rPr kumimoji="1" lang="ja-JP" altLang="en-US" smtClean="0"/>
              <a:t>‹#›</a:t>
            </a:fld>
            <a:endParaRPr kumimoji="1" lang="ja-JP" altLang="en-US"/>
          </a:p>
        </p:txBody>
      </p:sp>
    </p:spTree>
    <p:extLst>
      <p:ext uri="{BB962C8B-B14F-4D97-AF65-F5344CB8AC3E}">
        <p14:creationId xmlns:p14="http://schemas.microsoft.com/office/powerpoint/2010/main" val="3242932876"/>
      </p:ext>
    </p:extLst>
  </p:cSld>
  <p:clrMap bg1="lt1" tx1="dk1" bg2="lt2" tx2="dk2" accent1="accent1" accent2="accent2" accent3="accent3" accent4="accent4" accent5="accent5" accent6="accent6" hlink="hlink" folHlink="folHlink"/>
  <p:notesStyle>
    <a:lvl1pPr marL="0" algn="l" defTabSz="1238892" rtl="0" eaLnBrk="1" latinLnBrk="0" hangingPunct="1">
      <a:defRPr kumimoji="1" sz="1626" kern="1200">
        <a:solidFill>
          <a:schemeClr val="tx1"/>
        </a:solidFill>
        <a:latin typeface="+mn-lt"/>
        <a:ea typeface="+mn-ea"/>
        <a:cs typeface="+mn-cs"/>
      </a:defRPr>
    </a:lvl1pPr>
    <a:lvl2pPr marL="619446" algn="l" defTabSz="1238892" rtl="0" eaLnBrk="1" latinLnBrk="0" hangingPunct="1">
      <a:defRPr kumimoji="1" sz="1626" kern="1200">
        <a:solidFill>
          <a:schemeClr val="tx1"/>
        </a:solidFill>
        <a:latin typeface="+mn-lt"/>
        <a:ea typeface="+mn-ea"/>
        <a:cs typeface="+mn-cs"/>
      </a:defRPr>
    </a:lvl2pPr>
    <a:lvl3pPr marL="1238892" algn="l" defTabSz="1238892" rtl="0" eaLnBrk="1" latinLnBrk="0" hangingPunct="1">
      <a:defRPr kumimoji="1" sz="1626" kern="1200">
        <a:solidFill>
          <a:schemeClr val="tx1"/>
        </a:solidFill>
        <a:latin typeface="+mn-lt"/>
        <a:ea typeface="+mn-ea"/>
        <a:cs typeface="+mn-cs"/>
      </a:defRPr>
    </a:lvl3pPr>
    <a:lvl4pPr marL="1858340" algn="l" defTabSz="1238892" rtl="0" eaLnBrk="1" latinLnBrk="0" hangingPunct="1">
      <a:defRPr kumimoji="1" sz="1626" kern="1200">
        <a:solidFill>
          <a:schemeClr val="tx1"/>
        </a:solidFill>
        <a:latin typeface="+mn-lt"/>
        <a:ea typeface="+mn-ea"/>
        <a:cs typeface="+mn-cs"/>
      </a:defRPr>
    </a:lvl4pPr>
    <a:lvl5pPr marL="2477786" algn="l" defTabSz="1238892" rtl="0" eaLnBrk="1" latinLnBrk="0" hangingPunct="1">
      <a:defRPr kumimoji="1" sz="1626" kern="1200">
        <a:solidFill>
          <a:schemeClr val="tx1"/>
        </a:solidFill>
        <a:latin typeface="+mn-lt"/>
        <a:ea typeface="+mn-ea"/>
        <a:cs typeface="+mn-cs"/>
      </a:defRPr>
    </a:lvl5pPr>
    <a:lvl6pPr marL="3097232" algn="l" defTabSz="1238892" rtl="0" eaLnBrk="1" latinLnBrk="0" hangingPunct="1">
      <a:defRPr kumimoji="1" sz="1626" kern="1200">
        <a:solidFill>
          <a:schemeClr val="tx1"/>
        </a:solidFill>
        <a:latin typeface="+mn-lt"/>
        <a:ea typeface="+mn-ea"/>
        <a:cs typeface="+mn-cs"/>
      </a:defRPr>
    </a:lvl6pPr>
    <a:lvl7pPr marL="3716678" algn="l" defTabSz="1238892" rtl="0" eaLnBrk="1" latinLnBrk="0" hangingPunct="1">
      <a:defRPr kumimoji="1" sz="1626" kern="1200">
        <a:solidFill>
          <a:schemeClr val="tx1"/>
        </a:solidFill>
        <a:latin typeface="+mn-lt"/>
        <a:ea typeface="+mn-ea"/>
        <a:cs typeface="+mn-cs"/>
      </a:defRPr>
    </a:lvl7pPr>
    <a:lvl8pPr marL="4336124" algn="l" defTabSz="1238892" rtl="0" eaLnBrk="1" latinLnBrk="0" hangingPunct="1">
      <a:defRPr kumimoji="1" sz="1626" kern="1200">
        <a:solidFill>
          <a:schemeClr val="tx1"/>
        </a:solidFill>
        <a:latin typeface="+mn-lt"/>
        <a:ea typeface="+mn-ea"/>
        <a:cs typeface="+mn-cs"/>
      </a:defRPr>
    </a:lvl8pPr>
    <a:lvl9pPr marL="4955572" algn="l" defTabSz="1238892" rtl="0" eaLnBrk="1" latinLnBrk="0" hangingPunct="1">
      <a:defRPr kumimoji="1"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116117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285432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164232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293949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359703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14938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31817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265457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111933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309793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021AC8-2057-4DF3-84FE-70E02A58B7FB}"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100578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43021AC8-2057-4DF3-84FE-70E02A58B7FB}" type="datetimeFigureOut">
              <a:rPr kumimoji="1" lang="ja-JP" altLang="en-US" smtClean="0"/>
              <a:t>2022/3/16</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594509AB-F708-4439-A1CD-9AEBEBE6BF7D}" type="slidenum">
              <a:rPr kumimoji="1" lang="ja-JP" altLang="en-US" smtClean="0"/>
              <a:t>‹#›</a:t>
            </a:fld>
            <a:endParaRPr kumimoji="1" lang="ja-JP" altLang="en-US"/>
          </a:p>
        </p:txBody>
      </p:sp>
    </p:spTree>
    <p:extLst>
      <p:ext uri="{BB962C8B-B14F-4D97-AF65-F5344CB8AC3E}">
        <p14:creationId xmlns:p14="http://schemas.microsoft.com/office/powerpoint/2010/main" val="13361833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openxmlformats.org/officeDocument/2006/relationships/image" Target="../media/image4.gif"/><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2">
            <a:extLst>
              <a:ext uri="{FF2B5EF4-FFF2-40B4-BE49-F238E27FC236}">
                <a16:creationId xmlns:a16="http://schemas.microsoft.com/office/drawing/2014/main" id="{00000000-0008-0000-0000-000003000000}"/>
              </a:ext>
            </a:extLst>
          </p:cNvPr>
          <p:cNvSpPr/>
          <p:nvPr/>
        </p:nvSpPr>
        <p:spPr>
          <a:xfrm>
            <a:off x="91435" y="229853"/>
            <a:ext cx="4683745" cy="1051344"/>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 name="正方形/長方形 4">
            <a:extLst>
              <a:ext uri="{FF2B5EF4-FFF2-40B4-BE49-F238E27FC236}">
                <a16:creationId xmlns:a16="http://schemas.microsoft.com/office/drawing/2014/main" id="{00000000-0008-0000-0000-000005000000}"/>
              </a:ext>
            </a:extLst>
          </p:cNvPr>
          <p:cNvSpPr/>
          <p:nvPr/>
        </p:nvSpPr>
        <p:spPr>
          <a:xfrm>
            <a:off x="611229" y="281392"/>
            <a:ext cx="3688331" cy="938398"/>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3500"/>
              </a:lnSpc>
            </a:pPr>
            <a:r>
              <a:rPr lang="ja-JP" altLang="en-US" sz="2800" dirty="0">
                <a:ln w="0"/>
                <a:solidFill>
                  <a:schemeClr val="accent2">
                    <a:lumMod val="75000"/>
                  </a:schemeClr>
                </a:solidFill>
                <a:latin typeface="HGS創英角ﾎﾟｯﾌﾟ体" panose="040B0A00000000000000" pitchFamily="50" charset="-128"/>
                <a:ea typeface="HGS創英角ﾎﾟｯﾌﾟ体" panose="040B0A00000000000000" pitchFamily="50" charset="-128"/>
              </a:rPr>
              <a:t>ひとり親家庭への</a:t>
            </a:r>
            <a:endParaRPr lang="en-US" altLang="ja-JP" sz="2800" dirty="0">
              <a:ln w="0"/>
              <a:solidFill>
                <a:schemeClr val="accent2">
                  <a:lumMod val="75000"/>
                </a:schemeClr>
              </a:solidFill>
              <a:latin typeface="HGS創英角ﾎﾟｯﾌﾟ体" panose="040B0A00000000000000" pitchFamily="50" charset="-128"/>
              <a:ea typeface="HGS創英角ﾎﾟｯﾌﾟ体" panose="040B0A00000000000000" pitchFamily="50" charset="-128"/>
            </a:endParaRPr>
          </a:p>
          <a:p>
            <a:pPr algn="ctr">
              <a:lnSpc>
                <a:spcPts val="3500"/>
              </a:lnSpc>
            </a:pPr>
            <a:r>
              <a:rPr lang="ja-JP" altLang="en-US" sz="2800" dirty="0">
                <a:ln w="0"/>
                <a:solidFill>
                  <a:schemeClr val="accent2">
                    <a:lumMod val="75000"/>
                  </a:schemeClr>
                </a:solidFill>
                <a:latin typeface="HGS創英角ﾎﾟｯﾌﾟ体" panose="040B0A00000000000000" pitchFamily="50" charset="-128"/>
                <a:ea typeface="HGS創英角ﾎﾟｯﾌﾟ体" panose="040B0A00000000000000" pitchFamily="50" charset="-128"/>
              </a:rPr>
              <a:t>支  援</a:t>
            </a:r>
          </a:p>
        </p:txBody>
      </p:sp>
      <p:grpSp>
        <p:nvGrpSpPr>
          <p:cNvPr id="6" name="グループ化 5">
            <a:extLst>
              <a:ext uri="{FF2B5EF4-FFF2-40B4-BE49-F238E27FC236}">
                <a16:creationId xmlns:a16="http://schemas.microsoft.com/office/drawing/2014/main" id="{00000000-0008-0000-0000-00000A000000}"/>
              </a:ext>
            </a:extLst>
          </p:cNvPr>
          <p:cNvGrpSpPr/>
          <p:nvPr/>
        </p:nvGrpSpPr>
        <p:grpSpPr>
          <a:xfrm>
            <a:off x="150019" y="2158188"/>
            <a:ext cx="4651194" cy="1913447"/>
            <a:chOff x="278188" y="1944179"/>
            <a:chExt cx="4660043" cy="1912937"/>
          </a:xfrm>
        </p:grpSpPr>
        <p:grpSp>
          <p:nvGrpSpPr>
            <p:cNvPr id="26" name="グループ化 25">
              <a:extLst>
                <a:ext uri="{FF2B5EF4-FFF2-40B4-BE49-F238E27FC236}">
                  <a16:creationId xmlns:a16="http://schemas.microsoft.com/office/drawing/2014/main" id="{00000000-0008-0000-0000-00000B000000}"/>
                </a:ext>
              </a:extLst>
            </p:cNvPr>
            <p:cNvGrpSpPr/>
            <p:nvPr/>
          </p:nvGrpSpPr>
          <p:grpSpPr>
            <a:xfrm>
              <a:off x="278188" y="1944179"/>
              <a:ext cx="4660043" cy="1912937"/>
              <a:chOff x="278188" y="1944179"/>
              <a:chExt cx="4660043" cy="1912937"/>
            </a:xfrm>
          </p:grpSpPr>
          <p:sp>
            <p:nvSpPr>
              <p:cNvPr id="28" name="角丸四角形 12">
                <a:extLst>
                  <a:ext uri="{FF2B5EF4-FFF2-40B4-BE49-F238E27FC236}">
                    <a16:creationId xmlns:a16="http://schemas.microsoft.com/office/drawing/2014/main" id="{00000000-0008-0000-0000-00000D000000}"/>
                  </a:ext>
                </a:extLst>
              </p:cNvPr>
              <p:cNvSpPr/>
              <p:nvPr/>
            </p:nvSpPr>
            <p:spPr>
              <a:xfrm>
                <a:off x="305038" y="2221778"/>
                <a:ext cx="4508561" cy="1635338"/>
              </a:xfrm>
              <a:prstGeom prst="roundRect">
                <a:avLst>
                  <a:gd name="adj" fmla="val 7783"/>
                </a:avLst>
              </a:prstGeom>
              <a:solidFill>
                <a:schemeClr val="accent4">
                  <a:lumMod val="20000"/>
                  <a:lumOff val="80000"/>
                </a:schemeClr>
              </a:solid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nvGrpSpPr>
              <p:cNvPr id="29" name="グループ化 28">
                <a:extLst>
                  <a:ext uri="{FF2B5EF4-FFF2-40B4-BE49-F238E27FC236}">
                    <a16:creationId xmlns:a16="http://schemas.microsoft.com/office/drawing/2014/main" id="{00000000-0008-0000-0000-00000E000000}"/>
                  </a:ext>
                </a:extLst>
              </p:cNvPr>
              <p:cNvGrpSpPr/>
              <p:nvPr/>
            </p:nvGrpSpPr>
            <p:grpSpPr>
              <a:xfrm>
                <a:off x="1301240" y="3512880"/>
                <a:ext cx="2745460" cy="238138"/>
                <a:chOff x="1301240" y="3512880"/>
                <a:chExt cx="2745937" cy="238676"/>
              </a:xfrm>
            </p:grpSpPr>
            <p:sp>
              <p:nvSpPr>
                <p:cNvPr id="36" name="角丸四角形 20">
                  <a:extLst>
                    <a:ext uri="{FF2B5EF4-FFF2-40B4-BE49-F238E27FC236}">
                      <a16:creationId xmlns:a16="http://schemas.microsoft.com/office/drawing/2014/main" id="{00000000-0008-0000-0000-000015000000}"/>
                    </a:ext>
                  </a:extLst>
                </p:cNvPr>
                <p:cNvSpPr/>
                <p:nvPr/>
              </p:nvSpPr>
              <p:spPr>
                <a:xfrm>
                  <a:off x="1301240" y="3512880"/>
                  <a:ext cx="1905064" cy="238125"/>
                </a:xfrm>
                <a:prstGeom prst="round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050" b="1">
                      <a:solidFill>
                        <a:sysClr val="windowText" lastClr="000000"/>
                      </a:solidFill>
                    </a:rPr>
                    <a:t>やつしろあったかねっと</a:t>
                  </a:r>
                </a:p>
              </p:txBody>
            </p:sp>
            <p:sp>
              <p:nvSpPr>
                <p:cNvPr id="37" name="角丸四角形 21">
                  <a:extLst>
                    <a:ext uri="{FF2B5EF4-FFF2-40B4-BE49-F238E27FC236}">
                      <a16:creationId xmlns:a16="http://schemas.microsoft.com/office/drawing/2014/main" id="{00000000-0008-0000-0000-000016000000}"/>
                    </a:ext>
                  </a:extLst>
                </p:cNvPr>
                <p:cNvSpPr/>
                <p:nvPr/>
              </p:nvSpPr>
              <p:spPr>
                <a:xfrm>
                  <a:off x="3192778" y="3517136"/>
                  <a:ext cx="854399" cy="234420"/>
                </a:xfrm>
                <a:prstGeom prst="roundRect">
                  <a:avLst/>
                </a:prstGeom>
                <a:solidFill>
                  <a:schemeClr val="accent1">
                    <a:lumMod val="20000"/>
                    <a:lumOff val="80000"/>
                  </a:schemeClr>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100" b="0"/>
                    <a:t>　</a:t>
                  </a:r>
                  <a:r>
                    <a:rPr kumimoji="1" lang="ja-JP" altLang="en-US" sz="1400" b="0">
                      <a:solidFill>
                        <a:sysClr val="windowText" lastClr="000000"/>
                      </a:solidFill>
                    </a:rPr>
                    <a:t>　</a:t>
                  </a:r>
                  <a:r>
                    <a:rPr kumimoji="1" lang="ja-JP" altLang="en-US" sz="900" b="1">
                      <a:solidFill>
                        <a:sysClr val="windowText" lastClr="000000"/>
                      </a:solidFill>
                    </a:rPr>
                    <a:t>検索</a:t>
                  </a:r>
                  <a:endParaRPr kumimoji="1" lang="en-US" altLang="ja-JP" sz="900" b="1">
                    <a:solidFill>
                      <a:sysClr val="windowText" lastClr="000000"/>
                    </a:solidFill>
                  </a:endParaRPr>
                </a:p>
              </p:txBody>
            </p:sp>
            <p:grpSp>
              <p:nvGrpSpPr>
                <p:cNvPr id="38" name="グループ化 37">
                  <a:extLst>
                    <a:ext uri="{FF2B5EF4-FFF2-40B4-BE49-F238E27FC236}">
                      <a16:creationId xmlns:a16="http://schemas.microsoft.com/office/drawing/2014/main" id="{00000000-0008-0000-0000-000017000000}"/>
                    </a:ext>
                  </a:extLst>
                </p:cNvPr>
                <p:cNvGrpSpPr/>
                <p:nvPr/>
              </p:nvGrpSpPr>
              <p:grpSpPr>
                <a:xfrm>
                  <a:off x="3297148" y="3576092"/>
                  <a:ext cx="138596" cy="129873"/>
                  <a:chOff x="3297145" y="3576096"/>
                  <a:chExt cx="908501" cy="767209"/>
                </a:xfrm>
              </p:grpSpPr>
              <p:sp>
                <p:nvSpPr>
                  <p:cNvPr id="39" name="ドーナツ 23">
                    <a:extLst>
                      <a:ext uri="{FF2B5EF4-FFF2-40B4-BE49-F238E27FC236}">
                        <a16:creationId xmlns:a16="http://schemas.microsoft.com/office/drawing/2014/main" id="{00000000-0008-0000-0000-000018000000}"/>
                      </a:ext>
                    </a:extLst>
                  </p:cNvPr>
                  <p:cNvSpPr/>
                  <p:nvPr/>
                </p:nvSpPr>
                <p:spPr>
                  <a:xfrm>
                    <a:off x="3297145" y="3576096"/>
                    <a:ext cx="688824" cy="637587"/>
                  </a:xfrm>
                  <a:prstGeom prst="donut">
                    <a:avLst>
                      <a:gd name="adj" fmla="val 7371"/>
                    </a:avLst>
                  </a:prstGeom>
                  <a:solidFill>
                    <a:schemeClr val="tx1"/>
                  </a:solidFill>
                  <a:ln w="1905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40" name="正方形/長方形 39">
                    <a:extLst>
                      <a:ext uri="{FF2B5EF4-FFF2-40B4-BE49-F238E27FC236}">
                        <a16:creationId xmlns:a16="http://schemas.microsoft.com/office/drawing/2014/main" id="{00000000-0008-0000-0000-000019000000}"/>
                      </a:ext>
                    </a:extLst>
                  </p:cNvPr>
                  <p:cNvSpPr/>
                  <p:nvPr/>
                </p:nvSpPr>
                <p:spPr>
                  <a:xfrm rot="2310886">
                    <a:off x="3762649" y="4074910"/>
                    <a:ext cx="442997" cy="268395"/>
                  </a:xfrm>
                  <a:prstGeom prst="rect">
                    <a:avLst/>
                  </a:prstGeom>
                  <a:solidFill>
                    <a:schemeClr val="tx1"/>
                  </a:solidFill>
                  <a:ln w="9525">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grpSp>
          <p:pic>
            <p:nvPicPr>
              <p:cNvPr id="30" name="図 29">
                <a:extLst>
                  <a:ext uri="{FF2B5EF4-FFF2-40B4-BE49-F238E27FC236}">
                    <a16:creationId xmlns:a16="http://schemas.microsoft.com/office/drawing/2014/main" id="{00000000-0008-0000-0000-00000F000000}"/>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04856" y="3234552"/>
                <a:ext cx="616118" cy="523027"/>
              </a:xfrm>
              <a:prstGeom prst="rect">
                <a:avLst/>
              </a:prstGeom>
            </p:spPr>
          </p:pic>
          <p:sp>
            <p:nvSpPr>
              <p:cNvPr id="31" name="テキスト ボックス 15">
                <a:extLst>
                  <a:ext uri="{FF2B5EF4-FFF2-40B4-BE49-F238E27FC236}">
                    <a16:creationId xmlns:a16="http://schemas.microsoft.com/office/drawing/2014/main" id="{00000000-0008-0000-0000-000010000000}"/>
                  </a:ext>
                </a:extLst>
              </p:cNvPr>
              <p:cNvSpPr txBox="1"/>
              <p:nvPr/>
            </p:nvSpPr>
            <p:spPr>
              <a:xfrm>
                <a:off x="1055752" y="3156235"/>
                <a:ext cx="3762375"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050" b="1">
                    <a:solidFill>
                      <a:schemeClr val="accent5">
                        <a:lumMod val="75000"/>
                      </a:schemeClr>
                    </a:solidFill>
                    <a:latin typeface="Malgun Gothic" panose="020B0503020000020004" pitchFamily="34" charset="-127"/>
                    <a:ea typeface="Malgun Gothic" panose="020B0503020000020004" pitchFamily="34" charset="-127"/>
                  </a:rPr>
                  <a:t>http://attaka.city.yatsushiro.kumamoto.jp/</a:t>
                </a:r>
                <a:endParaRPr kumimoji="1" lang="ja-JP" altLang="en-US" sz="1050" b="1">
                  <a:solidFill>
                    <a:schemeClr val="accent5">
                      <a:lumMod val="75000"/>
                    </a:schemeClr>
                  </a:solidFill>
                  <a:latin typeface="Malgun Gothic" panose="020B0503020000020004" pitchFamily="34" charset="-127"/>
                  <a:ea typeface="Microsoft YaHei" panose="020B0503020204020204" pitchFamily="34" charset="-122"/>
                </a:endParaRPr>
              </a:p>
            </p:txBody>
          </p:sp>
          <p:pic>
            <p:nvPicPr>
              <p:cNvPr id="32" name="図 31">
                <a:extLst>
                  <a:ext uri="{FF2B5EF4-FFF2-40B4-BE49-F238E27FC236}">
                    <a16:creationId xmlns:a16="http://schemas.microsoft.com/office/drawing/2014/main" id="{00000000-0008-0000-0000-0000110000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970669">
                <a:off x="4236878" y="3281651"/>
                <a:ext cx="467898" cy="483520"/>
              </a:xfrm>
              <a:prstGeom prst="rect">
                <a:avLst/>
              </a:prstGeom>
            </p:spPr>
          </p:pic>
          <p:pic>
            <p:nvPicPr>
              <p:cNvPr id="33" name="図 32">
                <a:extLst>
                  <a:ext uri="{FF2B5EF4-FFF2-40B4-BE49-F238E27FC236}">
                    <a16:creationId xmlns:a16="http://schemas.microsoft.com/office/drawing/2014/main" id="{00000000-0008-0000-0000-000012000000}"/>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sharpenSoften amount="25000"/>
                        </a14:imgEffect>
                      </a14:imgLayer>
                    </a14:imgProps>
                  </a:ext>
                </a:extLst>
              </a:blip>
              <a:srcRect l="2226" t="11930" r="6363" b="55900"/>
              <a:stretch/>
            </p:blipFill>
            <p:spPr>
              <a:xfrm>
                <a:off x="833303" y="2572495"/>
                <a:ext cx="3491086" cy="611332"/>
              </a:xfrm>
              <a:prstGeom prst="rect">
                <a:avLst/>
              </a:prstGeom>
            </p:spPr>
          </p:pic>
          <p:sp>
            <p:nvSpPr>
              <p:cNvPr id="34" name="テキスト ボックス 18">
                <a:extLst>
                  <a:ext uri="{FF2B5EF4-FFF2-40B4-BE49-F238E27FC236}">
                    <a16:creationId xmlns:a16="http://schemas.microsoft.com/office/drawing/2014/main" id="{00000000-0008-0000-0000-000013000000}"/>
                  </a:ext>
                </a:extLst>
              </p:cNvPr>
              <p:cNvSpPr txBox="1"/>
              <p:nvPr/>
            </p:nvSpPr>
            <p:spPr>
              <a:xfrm>
                <a:off x="965548" y="2355994"/>
                <a:ext cx="3810000" cy="32173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00" b="0">
                    <a:ln>
                      <a:solidFill>
                        <a:sysClr val="windowText" lastClr="000000"/>
                      </a:solidFill>
                    </a:ln>
                    <a:solidFill>
                      <a:schemeClr val="accent2">
                        <a:lumMod val="50000"/>
                      </a:schemeClr>
                    </a:solidFill>
                    <a:latin typeface="HG丸ｺﾞｼｯｸM-PRO" panose="020F0600000000000000" pitchFamily="50" charset="-128"/>
                    <a:ea typeface="HG丸ｺﾞｼｯｸM-PRO" panose="020F0600000000000000" pitchFamily="50" charset="-128"/>
                  </a:rPr>
                  <a:t>結婚・妊娠・出産・子育ての総合情報サイト</a:t>
                </a:r>
              </a:p>
            </p:txBody>
          </p:sp>
          <p:sp>
            <p:nvSpPr>
              <p:cNvPr id="35" name="テキスト ボックス 39">
                <a:extLst>
                  <a:ext uri="{FF2B5EF4-FFF2-40B4-BE49-F238E27FC236}">
                    <a16:creationId xmlns:a16="http://schemas.microsoft.com/office/drawing/2014/main" id="{00000000-0008-0000-0000-000014000000}"/>
                  </a:ext>
                </a:extLst>
              </p:cNvPr>
              <p:cNvSpPr txBox="1"/>
              <p:nvPr/>
            </p:nvSpPr>
            <p:spPr>
              <a:xfrm>
                <a:off x="278188" y="1944179"/>
                <a:ext cx="4660043" cy="3116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0" dirty="0">
                    <a:ln w="3175">
                      <a:solidFill>
                        <a:sysClr val="windowText" lastClr="000000"/>
                      </a:solidFill>
                    </a:ln>
                    <a:solidFill>
                      <a:schemeClr val="accent2">
                        <a:lumMod val="50000"/>
                      </a:schemeClr>
                    </a:solidFill>
                    <a:latin typeface="HG丸ｺﾞｼｯｸM-PRO" panose="020F0600000000000000" pitchFamily="50" charset="-128"/>
                    <a:ea typeface="HG丸ｺﾞｼｯｸM-PRO" panose="020F0600000000000000" pitchFamily="50" charset="-128"/>
                  </a:rPr>
                  <a:t>結婚から子育てのさまざまな情報を掲載しています。ぜひ、ご覧ください！</a:t>
                </a:r>
              </a:p>
            </p:txBody>
          </p:sp>
        </p:grpSp>
        <p:cxnSp>
          <p:nvCxnSpPr>
            <p:cNvPr id="27" name="直線コネクタ 26">
              <a:extLst>
                <a:ext uri="{FF2B5EF4-FFF2-40B4-BE49-F238E27FC236}">
                  <a16:creationId xmlns:a16="http://schemas.microsoft.com/office/drawing/2014/main" id="{00000000-0008-0000-0000-00000C000000}"/>
                </a:ext>
              </a:extLst>
            </p:cNvPr>
            <p:cNvCxnSpPr/>
            <p:nvPr/>
          </p:nvCxnSpPr>
          <p:spPr>
            <a:xfrm>
              <a:off x="903086" y="3182377"/>
              <a:ext cx="3155756" cy="18130"/>
            </a:xfrm>
            <a:prstGeom prst="line">
              <a:avLst/>
            </a:prstGeom>
            <a:ln w="38100"/>
          </p:spPr>
          <p:style>
            <a:lnRef idx="1">
              <a:schemeClr val="accent2"/>
            </a:lnRef>
            <a:fillRef idx="0">
              <a:schemeClr val="accent2"/>
            </a:fillRef>
            <a:effectRef idx="0">
              <a:schemeClr val="accent2"/>
            </a:effectRef>
            <a:fontRef idx="minor">
              <a:schemeClr val="tx1"/>
            </a:fontRef>
          </p:style>
        </p:cxnSp>
      </p:grpSp>
      <p:grpSp>
        <p:nvGrpSpPr>
          <p:cNvPr id="7" name="グループ化 6">
            <a:extLst>
              <a:ext uri="{FF2B5EF4-FFF2-40B4-BE49-F238E27FC236}">
                <a16:creationId xmlns:a16="http://schemas.microsoft.com/office/drawing/2014/main" id="{00000000-0008-0000-0000-000026000000}"/>
              </a:ext>
            </a:extLst>
          </p:cNvPr>
          <p:cNvGrpSpPr/>
          <p:nvPr/>
        </p:nvGrpSpPr>
        <p:grpSpPr>
          <a:xfrm>
            <a:off x="156840" y="4248685"/>
            <a:ext cx="4733756" cy="3808563"/>
            <a:chOff x="256433" y="4018832"/>
            <a:chExt cx="4754176" cy="3808563"/>
          </a:xfrm>
        </p:grpSpPr>
        <p:grpSp>
          <p:nvGrpSpPr>
            <p:cNvPr id="22" name="グループ化 21">
              <a:extLst>
                <a:ext uri="{FF2B5EF4-FFF2-40B4-BE49-F238E27FC236}">
                  <a16:creationId xmlns:a16="http://schemas.microsoft.com/office/drawing/2014/main" id="{00000000-0008-0000-0000-000027000000}"/>
                </a:ext>
              </a:extLst>
            </p:cNvPr>
            <p:cNvGrpSpPr/>
            <p:nvPr/>
          </p:nvGrpSpPr>
          <p:grpSpPr>
            <a:xfrm>
              <a:off x="256433" y="4018832"/>
              <a:ext cx="4593095" cy="359073"/>
              <a:chOff x="256433" y="4018832"/>
              <a:chExt cx="4593095" cy="359073"/>
            </a:xfrm>
          </p:grpSpPr>
          <p:sp>
            <p:nvSpPr>
              <p:cNvPr id="24" name="正方形/長方形 23">
                <a:extLst>
                  <a:ext uri="{FF2B5EF4-FFF2-40B4-BE49-F238E27FC236}">
                    <a16:creationId xmlns:a16="http://schemas.microsoft.com/office/drawing/2014/main" id="{00000000-0008-0000-0000-000029000000}"/>
                  </a:ext>
                </a:extLst>
              </p:cNvPr>
              <p:cNvSpPr/>
              <p:nvPr/>
            </p:nvSpPr>
            <p:spPr>
              <a:xfrm>
                <a:off x="330117" y="4200346"/>
                <a:ext cx="4519411" cy="9652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sp>
            <p:nvSpPr>
              <p:cNvPr id="25" name="正方形/長方形 24">
                <a:extLst>
                  <a:ext uri="{FF2B5EF4-FFF2-40B4-BE49-F238E27FC236}">
                    <a16:creationId xmlns:a16="http://schemas.microsoft.com/office/drawing/2014/main" id="{00000000-0008-0000-0000-00002A000000}"/>
                  </a:ext>
                </a:extLst>
              </p:cNvPr>
              <p:cNvSpPr/>
              <p:nvPr/>
            </p:nvSpPr>
            <p:spPr>
              <a:xfrm>
                <a:off x="256433" y="4018832"/>
                <a:ext cx="1005403" cy="359073"/>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600" b="0" cap="none" spc="0" dirty="0">
                    <a:ln w="3175">
                      <a:solidFill>
                        <a:srgbClr val="FF0000"/>
                      </a:solidFill>
                    </a:ln>
                    <a:solidFill>
                      <a:srgbClr val="FF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rPr>
                  <a:t>相談窓口</a:t>
                </a:r>
              </a:p>
            </p:txBody>
          </p:sp>
        </p:grpSp>
        <p:sp>
          <p:nvSpPr>
            <p:cNvPr id="23" name="テキスト ボックス 39">
              <a:extLst>
                <a:ext uri="{FF2B5EF4-FFF2-40B4-BE49-F238E27FC236}">
                  <a16:creationId xmlns:a16="http://schemas.microsoft.com/office/drawing/2014/main" id="{00000000-0008-0000-0000-000028000000}"/>
                </a:ext>
              </a:extLst>
            </p:cNvPr>
            <p:cNvSpPr txBox="1"/>
            <p:nvPr/>
          </p:nvSpPr>
          <p:spPr>
            <a:xfrm>
              <a:off x="399756" y="4405763"/>
              <a:ext cx="4610853" cy="342163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lnSpc>
                  <a:spcPts val="2000"/>
                </a:lnSpc>
              </a:pPr>
              <a:r>
                <a:rPr lang="ja-JP" altLang="en-US" sz="1100" b="1" dirty="0">
                  <a:solidFill>
                    <a:sysClr val="windowText" lastClr="000000"/>
                  </a:solidFill>
                  <a:effectLst/>
                  <a:latin typeface="HG丸ｺﾞｼｯｸM-PRO" panose="020F0600000000000000" pitchFamily="50" charset="-128"/>
                  <a:ea typeface="HG丸ｺﾞｼｯｸM-PRO" panose="020F0600000000000000" pitchFamily="50" charset="-128"/>
                </a:rPr>
                <a:t>● 市民</a:t>
              </a:r>
              <a:r>
                <a:rPr lang="ja-JP" altLang="en-US" sz="1100" b="1" dirty="0" smtClean="0">
                  <a:solidFill>
                    <a:sysClr val="windowText" lastClr="000000"/>
                  </a:solidFill>
                  <a:effectLst/>
                  <a:latin typeface="HG丸ｺﾞｼｯｸM-PRO" panose="020F0600000000000000" pitchFamily="50" charset="-128"/>
                  <a:ea typeface="HG丸ｺﾞｼｯｸM-PRO" panose="020F0600000000000000" pitchFamily="50" charset="-128"/>
                </a:rPr>
                <a:t>相談室</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a:t>
              </a:r>
              <a:r>
                <a:rPr lang="ja-JP" altLang="en-US" sz="1000" dirty="0" smtClean="0">
                  <a:solidFill>
                    <a:sysClr val="windowText" lastClr="000000"/>
                  </a:solidFill>
                  <a:effectLst/>
                  <a:latin typeface="HG丸ｺﾞｼｯｸM-PRO" panose="020F0600000000000000" pitchFamily="50" charset="-128"/>
                  <a:ea typeface="HG丸ｺﾞｼｯｸM-PRO" panose="020F0600000000000000" pitchFamily="50" charset="-128"/>
                </a:rPr>
                <a:t>　</a:t>
              </a:r>
              <a:r>
                <a:rPr lang="en-US" altLang="ja-JP" sz="1000" dirty="0" smtClean="0">
                  <a:solidFill>
                    <a:sysClr val="windowText" lastClr="000000"/>
                  </a:solidFill>
                  <a:effectLst/>
                  <a:latin typeface="HG丸ｺﾞｼｯｸM-PRO" panose="020F0600000000000000" pitchFamily="50" charset="-128"/>
                  <a:ea typeface="HG丸ｺﾞｼｯｸM-PRO" panose="020F0600000000000000" pitchFamily="50" charset="-128"/>
                </a:rPr>
                <a:t>33-4452</a:t>
              </a:r>
              <a:endParaRPr lang="en-US" altLang="ja-JP" sz="9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母子･父子自立支援員・婦人相談員</a:t>
              </a: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・家庭児童相談員</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が、ひとり親</a:t>
              </a:r>
              <a:endPar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家庭の相談、就労や資格取得、子どものことなどの相談に応じます。</a:t>
              </a:r>
              <a:endPar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月～金</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曜</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９</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０</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0</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17:00</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市</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役所</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2</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階</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lnSpc>
                  <a:spcPts val="2000"/>
                </a:lnSpc>
              </a:pPr>
              <a:r>
                <a:rPr lang="ja-JP" altLang="en-US" sz="1100" b="1" dirty="0">
                  <a:solidFill>
                    <a:sysClr val="windowText" lastClr="000000"/>
                  </a:solidFill>
                  <a:effectLst/>
                  <a:latin typeface="HG丸ｺﾞｼｯｸM-PRO" panose="020F0600000000000000" pitchFamily="50" charset="-128"/>
                  <a:ea typeface="HG丸ｺﾞｼｯｸM-PRO" panose="020F0600000000000000" pitchFamily="50" charset="-128"/>
                </a:rPr>
                <a:t>● 熊本県母子家庭等就業･自立支援センター</a:t>
              </a:r>
              <a:r>
                <a:rPr lang="ja-JP" altLang="en-US" sz="1000" b="0" dirty="0">
                  <a:solidFill>
                    <a:sysClr val="windowText" lastClr="000000"/>
                  </a:solidFill>
                  <a:effectLst/>
                  <a:latin typeface="HG丸ｺﾞｼｯｸM-PRO" panose="020F0600000000000000" pitchFamily="50" charset="-128"/>
                  <a:ea typeface="HG丸ｺﾞｼｯｸM-PRO" panose="020F0600000000000000" pitchFamily="50" charset="-128"/>
                </a:rPr>
                <a:t>　　</a:t>
              </a:r>
              <a:r>
                <a:rPr lang="en-US" altLang="ja-JP" sz="1000" b="0" dirty="0" smtClean="0">
                  <a:solidFill>
                    <a:sysClr val="windowText" lastClr="000000"/>
                  </a:solidFill>
                  <a:effectLst/>
                  <a:latin typeface="HG丸ｺﾞｼｯｸM-PRO" panose="020F0600000000000000" pitchFamily="50" charset="-128"/>
                  <a:ea typeface="HG丸ｺﾞｼｯｸM-PRO" panose="020F0600000000000000" pitchFamily="50" charset="-128"/>
                </a:rPr>
                <a:t>096-331-6736</a:t>
              </a:r>
            </a:p>
            <a:p>
              <a:pPr rtl="0" eaLnBrk="1" latinLnBrk="0" hangingPunct="1"/>
              <a:r>
                <a:rPr lang="ja-JP" altLang="en-US" sz="1000" dirty="0" smtClean="0">
                  <a:solidFill>
                    <a:sysClr val="windowText" lastClr="000000"/>
                  </a:solidFill>
                  <a:effectLst/>
                  <a:latin typeface="HG丸ｺﾞｼｯｸM-PRO" panose="020F0600000000000000" pitchFamily="50" charset="-128"/>
                  <a:ea typeface="HG丸ｺﾞｼｯｸM-PRO" panose="020F0600000000000000" pitchFamily="50" charset="-128"/>
                </a:rPr>
                <a:t>　　ひとり親家庭のお母さん、お父さんの自立支援のための就業相談、</a:t>
              </a:r>
              <a:endParaRPr lang="en-US" altLang="ja-JP" sz="1000" dirty="0" smtClean="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生活相談などを受付けています。離婚、養育費について弁護士に</a:t>
              </a:r>
              <a:endPar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よる無料相談（要予約）もあります。</a:t>
              </a:r>
              <a:endPar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火～金曜　　</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9:00</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19:00</a:t>
              </a: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土・日曜　　</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9:00</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17:00</a:t>
              </a:r>
            </a:p>
            <a:p>
              <a:pPr rtl="0" eaLnBrk="1" latinLnBrk="0" hangingPunct="1"/>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　　　</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母子・父子休養ホーム</a:t>
              </a:r>
              <a:r>
                <a:rPr lang="ja-JP" altLang="en-US" sz="1000" dirty="0" err="1">
                  <a:solidFill>
                    <a:sysClr val="windowText" lastClr="000000"/>
                  </a:solidFill>
                  <a:effectLst/>
                  <a:latin typeface="HG丸ｺﾞｼｯｸM-PRO" panose="020F0600000000000000" pitchFamily="50" charset="-128"/>
                  <a:ea typeface="HG丸ｺﾞｼｯｸM-PRO" panose="020F0600000000000000" pitchFamily="50" charset="-128"/>
                </a:rPr>
                <a:t>しら</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ゆり内（熊本市東区錦ヶ丘</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34-23</a:t>
              </a:r>
              <a:r>
                <a:rPr lang="ja-JP" altLang="en-US" sz="1000" dirty="0">
                  <a:solidFill>
                    <a:sysClr val="windowText" lastClr="000000"/>
                  </a:solidFill>
                  <a:effectLst/>
                  <a:latin typeface="HG丸ｺﾞｼｯｸM-PRO" panose="020F0600000000000000" pitchFamily="50" charset="-128"/>
                  <a:ea typeface="HG丸ｺﾞｼｯｸM-PRO" panose="020F0600000000000000" pitchFamily="50" charset="-128"/>
                </a:rPr>
                <a:t>）</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rPr>
                <a:t>】</a:t>
              </a:r>
              <a:endParaRPr lang="ja-JP" altLang="ja-JP" sz="9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lnSpc>
                  <a:spcPts val="2000"/>
                </a:lnSpc>
              </a:pPr>
              <a:r>
                <a:rPr lang="ja-JP" altLang="ja-JP" sz="1100" b="1"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a:t>
              </a:r>
              <a:r>
                <a:rPr lang="en-US" altLang="ja-JP" sz="1100" b="1"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 </a:t>
              </a:r>
              <a:r>
                <a:rPr lang="ja-JP" altLang="en-US" sz="1100" b="1"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熊本県母子父子自立支援員</a:t>
              </a:r>
              <a:r>
                <a:rPr lang="ja-JP" altLang="ja-JP" sz="10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　　</a:t>
              </a:r>
              <a:r>
                <a:rPr lang="en-US" altLang="ja-JP" sz="10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33-3296</a:t>
              </a:r>
              <a:endParaRPr lang="ja-JP" altLang="ja-JP" sz="10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ja-JP" sz="10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ysClr val="windowText" lastClr="000000"/>
                  </a:solidFill>
                  <a:effectLst/>
                  <a:latin typeface="HG丸ｺﾞｼｯｸM-PRO" panose="020F0600000000000000" pitchFamily="50" charset="-128"/>
                  <a:ea typeface="HG丸ｺﾞｼｯｸM-PRO" panose="020F0600000000000000" pitchFamily="50" charset="-128"/>
                  <a:cs typeface="+mn-cs"/>
                </a:rPr>
                <a:t>ひとり親家庭への貸付金に関する相談・支援を行います。</a:t>
              </a:r>
              <a:endParaRPr lang="en-US" altLang="ja-JP" sz="1000" dirty="0" smtClean="0">
                <a:solidFill>
                  <a:sysClr val="windowText" lastClr="000000"/>
                </a:solidFill>
                <a:effectLst/>
                <a:latin typeface="HG丸ｺﾞｼｯｸM-PRO" panose="020F0600000000000000" pitchFamily="50" charset="-128"/>
                <a:ea typeface="HG丸ｺﾞｼｯｸM-PRO" panose="020F0600000000000000" pitchFamily="50" charset="-128"/>
                <a:cs typeface="+mn-cs"/>
              </a:endParaRPr>
            </a:p>
            <a:p>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月～木曜</a:t>
              </a:r>
              <a:r>
                <a:rPr lang="ja-JP" altLang="en-US" sz="9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　</a:t>
              </a:r>
              <a:r>
                <a:rPr lang="en-US" altLang="ja-JP" sz="9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9:00</a:t>
              </a:r>
              <a:r>
                <a:rPr lang="ja-JP" altLang="en-US" sz="9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a:t>
              </a:r>
              <a:r>
                <a:rPr lang="en-US" altLang="ja-JP" sz="900" dirty="0" smtClean="0">
                  <a:solidFill>
                    <a:sysClr val="windowText" lastClr="000000"/>
                  </a:solidFill>
                  <a:effectLst/>
                  <a:latin typeface="HG丸ｺﾞｼｯｸM-PRO" panose="020F0600000000000000" pitchFamily="50" charset="-128"/>
                  <a:ea typeface="HG丸ｺﾞｼｯｸM-PRO" panose="020F0600000000000000" pitchFamily="50" charset="-128"/>
                  <a:cs typeface="+mn-cs"/>
                </a:rPr>
                <a:t>16:00</a:t>
              </a:r>
              <a:r>
                <a:rPr lang="ja-JP" altLang="en-US" sz="900" dirty="0" smtClean="0">
                  <a:solidFill>
                    <a:sysClr val="windowText" lastClr="000000"/>
                  </a:solidFill>
                  <a:effectLst/>
                  <a:latin typeface="HG丸ｺﾞｼｯｸM-PRO" panose="020F0600000000000000" pitchFamily="50" charset="-128"/>
                  <a:ea typeface="HG丸ｺﾞｼｯｸM-PRO" panose="020F0600000000000000" pitchFamily="50" charset="-128"/>
                  <a:cs typeface="+mn-cs"/>
                </a:rPr>
                <a:t>　金曜　</a:t>
              </a:r>
              <a:r>
                <a:rPr lang="en-US" altLang="ja-JP" sz="900" dirty="0">
                  <a:solidFill>
                    <a:sysClr val="windowText" lastClr="000000"/>
                  </a:solidFill>
                  <a:latin typeface="HG丸ｺﾞｼｯｸM-PRO" panose="020F0600000000000000" pitchFamily="50" charset="-128"/>
                  <a:ea typeface="HG丸ｺﾞｼｯｸM-PRO" panose="020F0600000000000000" pitchFamily="50" charset="-128"/>
                </a:rPr>
                <a:t> 9:00</a:t>
              </a:r>
              <a:r>
                <a:rPr lang="ja-JP" altLang="en-US" sz="900" dirty="0">
                  <a:solidFill>
                    <a:sysClr val="windowText" lastClr="000000"/>
                  </a:solidFill>
                  <a:latin typeface="HG丸ｺﾞｼｯｸM-PRO" panose="020F0600000000000000" pitchFamily="50" charset="-128"/>
                  <a:ea typeface="HG丸ｺﾞｼｯｸM-PRO" panose="020F0600000000000000" pitchFamily="50" charset="-128"/>
                </a:rPr>
                <a:t>～</a:t>
              </a:r>
              <a:r>
                <a:rPr lang="en-US" altLang="ja-JP" sz="900" dirty="0" smtClean="0">
                  <a:solidFill>
                    <a:sysClr val="windowText" lastClr="000000"/>
                  </a:solidFill>
                  <a:latin typeface="HG丸ｺﾞｼｯｸM-PRO" panose="020F0600000000000000" pitchFamily="50" charset="-128"/>
                  <a:ea typeface="HG丸ｺﾞｼｯｸM-PRO" panose="020F0600000000000000" pitchFamily="50" charset="-128"/>
                </a:rPr>
                <a:t>15:00 </a:t>
              </a:r>
              <a:r>
                <a:rPr lang="ja-JP" altLang="en-US" sz="900" dirty="0" smtClean="0">
                  <a:solidFill>
                    <a:sysClr val="windowText" lastClr="000000"/>
                  </a:solidFill>
                  <a:effectLst/>
                  <a:latin typeface="HG丸ｺﾞｼｯｸM-PRO" panose="020F0600000000000000" pitchFamily="50" charset="-128"/>
                  <a:ea typeface="HG丸ｺﾞｼｯｸM-PRO" panose="020F0600000000000000" pitchFamily="50" charset="-128"/>
                  <a:cs typeface="+mn-cs"/>
                </a:rPr>
                <a:t>（</a:t>
              </a:r>
              <a:r>
                <a:rPr lang="ja-JP" altLang="en-US" sz="900" dirty="0">
                  <a:solidFill>
                    <a:sysClr val="windowText" lastClr="000000"/>
                  </a:solidFill>
                  <a:effectLst/>
                  <a:latin typeface="HG丸ｺﾞｼｯｸM-PRO" panose="020F0600000000000000" pitchFamily="50" charset="-128"/>
                  <a:ea typeface="HG丸ｺﾞｼｯｸM-PRO" panose="020F0600000000000000" pitchFamily="50" charset="-128"/>
                  <a:cs typeface="+mn-cs"/>
                </a:rPr>
                <a:t>土、日、祝は休み）</a:t>
              </a:r>
              <a:endParaRPr lang="en-US" altLang="ja-JP" sz="900" dirty="0">
                <a:solidFill>
                  <a:sysClr val="windowText" lastClr="000000"/>
                </a:solidFill>
                <a:effectLst/>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熊本県県南広域本部福祉課（熊本県八代総合庁舎内）</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ja-JP"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ja-JP" altLang="ja-JP" sz="900" dirty="0">
                <a:solidFill>
                  <a:sysClr val="windowText" lastClr="000000"/>
                </a:solidFill>
                <a:effectLst/>
                <a:latin typeface="HG丸ｺﾞｼｯｸM-PRO" panose="020F0600000000000000" pitchFamily="50" charset="-128"/>
                <a:ea typeface="HG丸ｺﾞｼｯｸM-PRO" panose="020F0600000000000000" pitchFamily="50" charset="-128"/>
              </a:endParaRPr>
            </a:p>
            <a:p>
              <a:pPr rtl="0" eaLnBrk="1" latinLnBrk="0" hangingPunct="1">
                <a:lnSpc>
                  <a:spcPts val="2000"/>
                </a:lnSpc>
              </a:pPr>
              <a:endParaRPr lang="ja-JP" altLang="ja-JP" sz="1000" dirty="0">
                <a:solidFill>
                  <a:schemeClr val="accent5">
                    <a:lumMod val="60000"/>
                    <a:lumOff val="40000"/>
                  </a:schemeClr>
                </a:solidFill>
                <a:effectLst/>
                <a:latin typeface="HG丸ｺﾞｼｯｸM-PRO" panose="020F0600000000000000" pitchFamily="50" charset="-128"/>
                <a:ea typeface="HG丸ｺﾞｼｯｸM-PRO" panose="020F0600000000000000" pitchFamily="50" charset="-128"/>
              </a:endParaRPr>
            </a:p>
          </p:txBody>
        </p:sp>
      </p:grpSp>
      <p:sp>
        <p:nvSpPr>
          <p:cNvPr id="8" name="正方形/長方形 7">
            <a:extLst>
              <a:ext uri="{FF2B5EF4-FFF2-40B4-BE49-F238E27FC236}">
                <a16:creationId xmlns:a16="http://schemas.microsoft.com/office/drawing/2014/main" id="{00000000-0008-0000-0000-00002B000000}"/>
              </a:ext>
            </a:extLst>
          </p:cNvPr>
          <p:cNvSpPr/>
          <p:nvPr/>
        </p:nvSpPr>
        <p:spPr>
          <a:xfrm>
            <a:off x="2041365" y="1272212"/>
            <a:ext cx="2818297" cy="324516"/>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ja-JP" altLang="en-US" sz="9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発行：</a:t>
            </a:r>
            <a:r>
              <a:rPr lang="ja-JP" altLang="en-US" sz="900" b="0" cap="none" spc="0" dirty="0" smtClean="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900" dirty="0" smtClean="0">
                <a:ln w="3175">
                  <a:noFill/>
                </a:ln>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900" b="0" cap="none" spc="0" dirty="0" smtClean="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ln w="3175">
                  <a:noFill/>
                </a:ln>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900" b="0" cap="none" spc="0" dirty="0" smtClean="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9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　八代市こども未来課</a:t>
            </a:r>
          </a:p>
        </p:txBody>
      </p:sp>
      <p:sp>
        <p:nvSpPr>
          <p:cNvPr id="9" name="テキスト ボックス 39">
            <a:extLst>
              <a:ext uri="{FF2B5EF4-FFF2-40B4-BE49-F238E27FC236}">
                <a16:creationId xmlns:a16="http://schemas.microsoft.com/office/drawing/2014/main" id="{00000000-0008-0000-0000-000031000000}"/>
              </a:ext>
            </a:extLst>
          </p:cNvPr>
          <p:cNvSpPr txBox="1"/>
          <p:nvPr/>
        </p:nvSpPr>
        <p:spPr>
          <a:xfrm>
            <a:off x="91435" y="1563352"/>
            <a:ext cx="4789967" cy="5238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1400"/>
              </a:lnSpc>
            </a:pPr>
            <a:r>
              <a:rPr kumimoji="1" lang="en-US" altLang="ja-JP" sz="1200" b="0" dirty="0">
                <a:ln w="3175">
                  <a:solidFill>
                    <a:sysClr val="windowText" lastClr="000000"/>
                  </a:solidFill>
                </a:ln>
                <a:solidFill>
                  <a:schemeClr val="accent2">
                    <a:lumMod val="50000"/>
                  </a:schemeClr>
                </a:solidFill>
                <a:latin typeface="HGSｺﾞｼｯｸM" panose="020B0600000000000000" pitchFamily="50" charset="-128"/>
                <a:ea typeface="HGSｺﾞｼｯｸM" panose="020B0600000000000000" pitchFamily="50" charset="-128"/>
              </a:rPr>
              <a:t>※</a:t>
            </a:r>
            <a:r>
              <a:rPr kumimoji="1" lang="ja-JP" altLang="en-US" sz="1200" b="0" dirty="0">
                <a:ln w="3175">
                  <a:solidFill>
                    <a:sysClr val="windowText" lastClr="000000"/>
                  </a:solidFill>
                </a:ln>
                <a:solidFill>
                  <a:schemeClr val="accent2">
                    <a:lumMod val="50000"/>
                  </a:schemeClr>
                </a:solidFill>
                <a:latin typeface="HGSｺﾞｼｯｸM" panose="020B0600000000000000" pitchFamily="50" charset="-128"/>
                <a:ea typeface="HGSｺﾞｼｯｸM" panose="020B0600000000000000" pitchFamily="50" charset="-128"/>
              </a:rPr>
              <a:t>子育て全般の</a:t>
            </a:r>
            <a:r>
              <a:rPr kumimoji="1" lang="ja-JP" altLang="en-US" sz="1200" b="0" dirty="0" smtClean="0">
                <a:ln w="3175">
                  <a:solidFill>
                    <a:sysClr val="windowText" lastClr="000000"/>
                  </a:solidFill>
                </a:ln>
                <a:solidFill>
                  <a:schemeClr val="accent2">
                    <a:lumMod val="50000"/>
                  </a:schemeClr>
                </a:solidFill>
                <a:latin typeface="HGSｺﾞｼｯｸM" panose="020B0600000000000000" pitchFamily="50" charset="-128"/>
                <a:ea typeface="HGSｺﾞｼｯｸM" panose="020B0600000000000000" pitchFamily="50" charset="-128"/>
              </a:rPr>
              <a:t>支援サービスに</a:t>
            </a:r>
            <a:r>
              <a:rPr kumimoji="1" lang="ja-JP" altLang="en-US" sz="1200" b="0" dirty="0">
                <a:ln w="3175">
                  <a:solidFill>
                    <a:sysClr val="windowText" lastClr="000000"/>
                  </a:solidFill>
                </a:ln>
                <a:solidFill>
                  <a:schemeClr val="accent2">
                    <a:lumMod val="50000"/>
                  </a:schemeClr>
                </a:solidFill>
                <a:latin typeface="HGSｺﾞｼｯｸM" panose="020B0600000000000000" pitchFamily="50" charset="-128"/>
                <a:ea typeface="HGSｺﾞｼｯｸM" panose="020B0600000000000000" pitchFamily="50" charset="-128"/>
              </a:rPr>
              <a:t>ついては、別冊の「子育て家庭へ</a:t>
            </a:r>
            <a:r>
              <a:rPr kumimoji="1" lang="ja-JP" altLang="en-US" sz="1200" b="0" dirty="0" smtClean="0">
                <a:ln w="3175">
                  <a:solidFill>
                    <a:sysClr val="windowText" lastClr="000000"/>
                  </a:solidFill>
                </a:ln>
                <a:solidFill>
                  <a:schemeClr val="accent2">
                    <a:lumMod val="50000"/>
                  </a:schemeClr>
                </a:solidFill>
                <a:latin typeface="HGSｺﾞｼｯｸM" panose="020B0600000000000000" pitchFamily="50" charset="-128"/>
                <a:ea typeface="HGSｺﾞｼｯｸM" panose="020B0600000000000000" pitchFamily="50" charset="-128"/>
              </a:rPr>
              <a:t>の支援サービス」リーフレットを</a:t>
            </a:r>
            <a:r>
              <a:rPr kumimoji="1" lang="ja-JP" altLang="en-US" sz="1200" b="0" dirty="0">
                <a:ln w="3175">
                  <a:solidFill>
                    <a:sysClr val="windowText" lastClr="000000"/>
                  </a:solidFill>
                </a:ln>
                <a:solidFill>
                  <a:schemeClr val="accent2">
                    <a:lumMod val="50000"/>
                  </a:schemeClr>
                </a:solidFill>
                <a:latin typeface="HGSｺﾞｼｯｸM" panose="020B0600000000000000" pitchFamily="50" charset="-128"/>
                <a:ea typeface="HGSｺﾞｼｯｸM" panose="020B0600000000000000" pitchFamily="50" charset="-128"/>
              </a:rPr>
              <a:t>ご覧ください。</a:t>
            </a:r>
          </a:p>
        </p:txBody>
      </p:sp>
      <p:grpSp>
        <p:nvGrpSpPr>
          <p:cNvPr id="10" name="グループ化 9">
            <a:extLst>
              <a:ext uri="{FF2B5EF4-FFF2-40B4-BE49-F238E27FC236}">
                <a16:creationId xmlns:a16="http://schemas.microsoft.com/office/drawing/2014/main" id="{00000000-0008-0000-0000-00005C000000}"/>
              </a:ext>
            </a:extLst>
          </p:cNvPr>
          <p:cNvGrpSpPr/>
          <p:nvPr/>
        </p:nvGrpSpPr>
        <p:grpSpPr>
          <a:xfrm>
            <a:off x="205395" y="8616651"/>
            <a:ext cx="5029197" cy="1845315"/>
            <a:chOff x="142878" y="8801101"/>
            <a:chExt cx="4872173" cy="3996806"/>
          </a:xfrm>
        </p:grpSpPr>
        <p:grpSp>
          <p:nvGrpSpPr>
            <p:cNvPr id="18" name="グループ化 17">
              <a:extLst>
                <a:ext uri="{FF2B5EF4-FFF2-40B4-BE49-F238E27FC236}">
                  <a16:creationId xmlns:a16="http://schemas.microsoft.com/office/drawing/2014/main" id="{00000000-0008-0000-0000-00005D000000}"/>
                </a:ext>
              </a:extLst>
            </p:cNvPr>
            <p:cNvGrpSpPr/>
            <p:nvPr/>
          </p:nvGrpSpPr>
          <p:grpSpPr>
            <a:xfrm>
              <a:off x="142878" y="8801101"/>
              <a:ext cx="4872173" cy="3996806"/>
              <a:chOff x="142878" y="8801101"/>
              <a:chExt cx="4872173" cy="3996806"/>
            </a:xfrm>
          </p:grpSpPr>
          <p:sp>
            <p:nvSpPr>
              <p:cNvPr id="20" name="角丸四角形 94">
                <a:extLst>
                  <a:ext uri="{FF2B5EF4-FFF2-40B4-BE49-F238E27FC236}">
                    <a16:creationId xmlns:a16="http://schemas.microsoft.com/office/drawing/2014/main" id="{00000000-0008-0000-0000-00005F000000}"/>
                  </a:ext>
                </a:extLst>
              </p:cNvPr>
              <p:cNvSpPr/>
              <p:nvPr/>
            </p:nvSpPr>
            <p:spPr>
              <a:xfrm>
                <a:off x="142878" y="8801101"/>
                <a:ext cx="4359499" cy="3996806"/>
              </a:xfrm>
              <a:prstGeom prst="roundRect">
                <a:avLst>
                  <a:gd name="adj" fmla="val 12772"/>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1" name="正方形/長方形 20">
                <a:extLst>
                  <a:ext uri="{FF2B5EF4-FFF2-40B4-BE49-F238E27FC236}">
                    <a16:creationId xmlns:a16="http://schemas.microsoft.com/office/drawing/2014/main" id="{00000000-0008-0000-0000-000060000000}"/>
                  </a:ext>
                </a:extLst>
              </p:cNvPr>
              <p:cNvSpPr/>
              <p:nvPr/>
            </p:nvSpPr>
            <p:spPr>
              <a:xfrm>
                <a:off x="265433" y="8905875"/>
                <a:ext cx="4749618" cy="719037"/>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a:ln w="3175">
                      <a:noFill/>
                    </a:ln>
                    <a:solidFill>
                      <a:srgbClr val="FF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八代市ひとり親家庭福祉協議会へ加入しませんか</a:t>
                </a:r>
                <a:endParaRPr lang="ja-JP" altLang="en-US" sz="1100" b="0" cap="none" spc="0">
                  <a:ln w="3175">
                    <a:noFill/>
                  </a:ln>
                  <a:solidFill>
                    <a:srgbClr val="FF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grpSp>
        <p:sp>
          <p:nvSpPr>
            <p:cNvPr id="19" name="テキスト ボックス 93">
              <a:extLst>
                <a:ext uri="{FF2B5EF4-FFF2-40B4-BE49-F238E27FC236}">
                  <a16:creationId xmlns:a16="http://schemas.microsoft.com/office/drawing/2014/main" id="{00000000-0008-0000-0000-00005E000000}"/>
                </a:ext>
              </a:extLst>
            </p:cNvPr>
            <p:cNvSpPr txBox="1"/>
            <p:nvPr/>
          </p:nvSpPr>
          <p:spPr>
            <a:xfrm>
              <a:off x="184969" y="9580113"/>
              <a:ext cx="4356394" cy="298194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ひとり親家庭等の福祉が充実されるよう、みなさんの生活を支援するために様々な活動をしています。自主企画の楽しいイベントや勉強会、福祉のイベントなどで一緒に活動しませんか？</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○親子野外活動、入学お祝い会、パソコン教室、フラダンス教室など</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endParaRPr lang="en-US" altLang="ja-JP" sz="1000" dirty="0">
                <a:effectLst/>
                <a:latin typeface="HG丸ｺﾞｼｯｸM-PRO" pitchFamily="50" charset="-128"/>
                <a:ea typeface="HG丸ｺﾞｼｯｸM-PRO" pitchFamily="50" charset="-128"/>
              </a:endParaRPr>
            </a:p>
            <a:p>
              <a:pPr rtl="0" eaLnBrk="1" latinLnBrk="0" hangingPunct="1"/>
              <a:r>
                <a:rPr lang="ja-JP" altLang="en-US" sz="1000" dirty="0">
                  <a:effectLst/>
                  <a:latin typeface="HG丸ｺﾞｼｯｸM-PRO" pitchFamily="50" charset="-128"/>
                  <a:ea typeface="HG丸ｺﾞｼｯｸM-PRO" pitchFamily="50" charset="-128"/>
                </a:rPr>
                <a:t>　加入ご希望の方は、</a:t>
              </a:r>
              <a:r>
                <a:rPr lang="ja-JP" altLang="en-US" sz="1100" b="1" dirty="0">
                  <a:effectLst/>
                  <a:latin typeface="HG丸ｺﾞｼｯｸM-PRO" pitchFamily="50" charset="-128"/>
                  <a:ea typeface="HG丸ｺﾞｼｯｸM-PRO" pitchFamily="50" charset="-128"/>
                </a:rPr>
                <a:t>八代市ひとり親家庭福祉協議会</a:t>
              </a:r>
              <a:endParaRPr lang="en-US" altLang="ja-JP" sz="1100" b="1" dirty="0">
                <a:effectLst/>
                <a:latin typeface="HG丸ｺﾞｼｯｸM-PRO" pitchFamily="50" charset="-128"/>
                <a:ea typeface="HG丸ｺﾞｼｯｸM-PRO" pitchFamily="50" charset="-128"/>
              </a:endParaRPr>
            </a:p>
            <a:p>
              <a:pPr rtl="0" eaLnBrk="1" latinLnBrk="0" hangingPunct="1"/>
              <a:r>
                <a:rPr lang="ja-JP" altLang="en-US" sz="1000" dirty="0">
                  <a:effectLst/>
                  <a:latin typeface="HG丸ｺﾞｼｯｸM-PRO" pitchFamily="50" charset="-128"/>
                  <a:ea typeface="HG丸ｺﾞｼｯｸM-PRO" pitchFamily="50" charset="-128"/>
                </a:rPr>
                <a:t>　　</a:t>
              </a:r>
              <a:r>
                <a:rPr lang="ja-JP" altLang="en-US" b="1" dirty="0">
                  <a:latin typeface="HG丸ｺﾞｼｯｸM-PRO" pitchFamily="50" charset="-128"/>
                  <a:ea typeface="HG丸ｺﾞｼｯｸM-PRO" pitchFamily="50" charset="-128"/>
                </a:rPr>
                <a:t>白木</a:t>
              </a:r>
              <a:r>
                <a:rPr lang="ja-JP" altLang="en-US" sz="1100" b="1" dirty="0">
                  <a:effectLst/>
                  <a:latin typeface="HG丸ｺﾞｼｯｸM-PRO" pitchFamily="50" charset="-128"/>
                  <a:ea typeface="HG丸ｺﾞｼｯｸM-PRO" pitchFamily="50" charset="-128"/>
                </a:rPr>
                <a:t>　</a:t>
              </a:r>
              <a:r>
                <a:rPr lang="en-US" altLang="ja-JP" sz="1100" b="1" dirty="0" smtClean="0">
                  <a:effectLst/>
                  <a:latin typeface="HG丸ｺﾞｼｯｸM-PRO" pitchFamily="50" charset="-128"/>
                  <a:ea typeface="HG丸ｺﾞｼｯｸM-PRO" pitchFamily="50" charset="-128"/>
                </a:rPr>
                <a:t>070-5819-8104</a:t>
              </a:r>
              <a:r>
                <a:rPr lang="ja-JP" altLang="en-US" sz="1000" dirty="0">
                  <a:effectLst/>
                  <a:latin typeface="HG丸ｺﾞｼｯｸM-PRO" pitchFamily="50" charset="-128"/>
                  <a:ea typeface="HG丸ｺﾞｼｯｸM-PRO" pitchFamily="50" charset="-128"/>
                </a:rPr>
                <a:t>　または</a:t>
              </a:r>
              <a:endParaRPr lang="en-US" altLang="ja-JP" sz="1000" dirty="0">
                <a:effectLst/>
                <a:latin typeface="HG丸ｺﾞｼｯｸM-PRO" pitchFamily="50" charset="-128"/>
                <a:ea typeface="HG丸ｺﾞｼｯｸM-PRO" pitchFamily="50" charset="-128"/>
              </a:endParaRPr>
            </a:p>
            <a:p>
              <a:pPr rtl="0" eaLnBrk="1" latinLnBrk="0" hangingPunct="1"/>
              <a:r>
                <a:rPr lang="ja-JP" altLang="en-US" sz="1000" dirty="0">
                  <a:effectLst/>
                  <a:latin typeface="HG丸ｺﾞｼｯｸM-PRO" pitchFamily="50" charset="-128"/>
                  <a:ea typeface="HG丸ｺﾞｼｯｸM-PRO" pitchFamily="50" charset="-128"/>
                </a:rPr>
                <a:t>　　</a:t>
              </a:r>
              <a:r>
                <a:rPr lang="ja-JP" altLang="en-US" sz="1100" b="1" dirty="0">
                  <a:effectLst/>
                  <a:latin typeface="HG丸ｺﾞｼｯｸM-PRO" pitchFamily="50" charset="-128"/>
                  <a:ea typeface="HG丸ｺﾞｼｯｸM-PRO" pitchFamily="50" charset="-128"/>
                </a:rPr>
                <a:t>加来　</a:t>
              </a:r>
              <a:r>
                <a:rPr lang="en-US" altLang="ja-JP" sz="1100" b="1" dirty="0">
                  <a:effectLst/>
                  <a:latin typeface="HG丸ｺﾞｼｯｸM-PRO" pitchFamily="50" charset="-128"/>
                  <a:ea typeface="HG丸ｺﾞｼｯｸM-PRO" pitchFamily="50" charset="-128"/>
                </a:rPr>
                <a:t>090-9560-6306</a:t>
              </a:r>
              <a:r>
                <a:rPr lang="ja-JP" altLang="en-US" sz="1000" dirty="0">
                  <a:effectLst/>
                  <a:latin typeface="HG丸ｺﾞｼｯｸM-PRO" pitchFamily="50" charset="-128"/>
                  <a:ea typeface="HG丸ｺﾞｼｯｸM-PRO" pitchFamily="50" charset="-128"/>
                </a:rPr>
                <a:t>　にご連絡ください！</a:t>
              </a:r>
              <a:endParaRPr lang="en-US" altLang="ja-JP" sz="1050" b="1" dirty="0">
                <a:solidFill>
                  <a:schemeClr val="dk1"/>
                </a:solidFill>
                <a:latin typeface="+mn-lt"/>
                <a:ea typeface="+mn-ea"/>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50" b="1" dirty="0">
                  <a:solidFill>
                    <a:schemeClr val="dk1"/>
                  </a:solidFill>
                  <a:latin typeface="+mn-lt"/>
                  <a:ea typeface="+mn-ea"/>
                  <a:cs typeface="+mn-cs"/>
                </a:rPr>
                <a:t>　　　　　　　　</a:t>
              </a:r>
              <a:endParaRPr lang="en-US" altLang="ja-JP" sz="1050" b="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50" dirty="0">
                  <a:effectLst/>
                  <a:latin typeface="HG丸ｺﾞｼｯｸM-PRO" panose="020F0600000000000000" pitchFamily="50" charset="-128"/>
                  <a:ea typeface="HG丸ｺﾞｼｯｸM-PRO" panose="020F0600000000000000" pitchFamily="50" charset="-128"/>
                </a:rPr>
                <a:t>　</a:t>
              </a:r>
              <a:endParaRPr lang="ja-JP" altLang="ja-JP" sz="1050" dirty="0">
                <a:effectLst/>
                <a:latin typeface="HG丸ｺﾞｼｯｸM-PRO" panose="020F0600000000000000" pitchFamily="50" charset="-128"/>
                <a:ea typeface="HG丸ｺﾞｼｯｸM-PRO" panose="020F0600000000000000" pitchFamily="50" charset="-128"/>
              </a:endParaRPr>
            </a:p>
          </p:txBody>
        </p:sp>
      </p:grpSp>
      <p:grpSp>
        <p:nvGrpSpPr>
          <p:cNvPr id="11" name="グループ化 10">
            <a:extLst>
              <a:ext uri="{FF2B5EF4-FFF2-40B4-BE49-F238E27FC236}">
                <a16:creationId xmlns:a16="http://schemas.microsoft.com/office/drawing/2014/main" id="{00000000-0008-0000-0000-000061000000}"/>
              </a:ext>
            </a:extLst>
          </p:cNvPr>
          <p:cNvGrpSpPr/>
          <p:nvPr/>
        </p:nvGrpSpPr>
        <p:grpSpPr>
          <a:xfrm>
            <a:off x="152192" y="7513822"/>
            <a:ext cx="4757623" cy="1037566"/>
            <a:chOff x="232038" y="7614737"/>
            <a:chExt cx="4757623" cy="1037566"/>
          </a:xfrm>
        </p:grpSpPr>
        <p:sp>
          <p:nvSpPr>
            <p:cNvPr id="13" name="テキスト ボックス 97">
              <a:extLst>
                <a:ext uri="{FF2B5EF4-FFF2-40B4-BE49-F238E27FC236}">
                  <a16:creationId xmlns:a16="http://schemas.microsoft.com/office/drawing/2014/main" id="{00000000-0008-0000-0000-000062000000}"/>
                </a:ext>
              </a:extLst>
            </p:cNvPr>
            <p:cNvSpPr txBox="1"/>
            <p:nvPr/>
          </p:nvSpPr>
          <p:spPr>
            <a:xfrm>
              <a:off x="398611" y="8055454"/>
              <a:ext cx="4591050" cy="5968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lnSpc>
                  <a:spcPts val="1800"/>
                </a:lnSpc>
              </a:pPr>
              <a:r>
                <a:rPr lang="ja-JP" altLang="en-US" sz="1200" b="1" dirty="0">
                  <a:effectLst/>
                  <a:latin typeface="メイリオ" panose="020B0604030504040204" pitchFamily="50" charset="-128"/>
                  <a:ea typeface="メイリオ" panose="020B0604030504040204" pitchFamily="50" charset="-128"/>
                  <a:cs typeface="メイリオ" panose="020B0604030504040204" pitchFamily="50" charset="-128"/>
                </a:rPr>
                <a:t>こども未来課</a:t>
              </a:r>
              <a:r>
                <a:rPr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（市役所</a:t>
              </a:r>
              <a:r>
                <a:rPr lang="en-US" altLang="ja-JP" sz="1100" dirty="0" smtClean="0">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effectLst/>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1100" dirty="0">
                <a:effectLst/>
                <a:latin typeface="メイリオ" panose="020B0604030504040204" pitchFamily="50" charset="-128"/>
                <a:ea typeface="メイリオ" panose="020B0604030504040204" pitchFamily="50" charset="-128"/>
                <a:cs typeface="メイリオ" panose="020B0604030504040204" pitchFamily="50" charset="-128"/>
              </a:endParaRPr>
            </a:p>
            <a:p>
              <a:pPr rtl="0" eaLnBrk="1" latinLnBrk="0" hangingPunct="1">
                <a:lnSpc>
                  <a:spcPts val="1800"/>
                </a:lnSpc>
              </a:pPr>
              <a:r>
                <a:rPr lang="ja-JP" altLang="en-US" sz="1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effectLst/>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effectLst/>
                  <a:latin typeface="メイリオ" panose="020B0604030504040204" pitchFamily="50" charset="-128"/>
                  <a:ea typeface="メイリオ" panose="020B0604030504040204" pitchFamily="50" charset="-128"/>
                  <a:cs typeface="メイリオ" panose="020B0604030504040204" pitchFamily="50" charset="-128"/>
                </a:rPr>
                <a:t>３３－８７２１</a:t>
              </a:r>
              <a:endParaRPr lang="en-US" altLang="ja-JP" sz="11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a:extLst>
                <a:ext uri="{FF2B5EF4-FFF2-40B4-BE49-F238E27FC236}">
                  <a16:creationId xmlns:a16="http://schemas.microsoft.com/office/drawing/2014/main" id="{00000000-0008-0000-0000-000063000000}"/>
                </a:ext>
              </a:extLst>
            </p:cNvPr>
            <p:cNvGrpSpPr/>
            <p:nvPr/>
          </p:nvGrpSpPr>
          <p:grpSpPr>
            <a:xfrm>
              <a:off x="232038" y="7614737"/>
              <a:ext cx="4578016" cy="331823"/>
              <a:chOff x="233210" y="7614737"/>
              <a:chExt cx="4745674" cy="331823"/>
            </a:xfrm>
          </p:grpSpPr>
          <p:sp>
            <p:nvSpPr>
              <p:cNvPr id="16" name="正方形/長方形 15">
                <a:extLst>
                  <a:ext uri="{FF2B5EF4-FFF2-40B4-BE49-F238E27FC236}">
                    <a16:creationId xmlns:a16="http://schemas.microsoft.com/office/drawing/2014/main" id="{00000000-0008-0000-0000-000065000000}"/>
                  </a:ext>
                </a:extLst>
              </p:cNvPr>
              <p:cNvSpPr/>
              <p:nvPr/>
            </p:nvSpPr>
            <p:spPr>
              <a:xfrm>
                <a:off x="314083" y="7823209"/>
                <a:ext cx="4664801" cy="12335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a:extLst>
                  <a:ext uri="{FF2B5EF4-FFF2-40B4-BE49-F238E27FC236}">
                    <a16:creationId xmlns:a16="http://schemas.microsoft.com/office/drawing/2014/main" id="{00000000-0008-0000-0000-000066000000}"/>
                  </a:ext>
                </a:extLst>
              </p:cNvPr>
              <p:cNvSpPr/>
              <p:nvPr/>
            </p:nvSpPr>
            <p:spPr>
              <a:xfrm>
                <a:off x="233210" y="7614737"/>
                <a:ext cx="1816978" cy="325730"/>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b="0" cap="none" spc="0" dirty="0">
                    <a:ln w="3175">
                      <a:solidFill>
                        <a:schemeClr val="accent6">
                          <a:lumMod val="75000"/>
                        </a:schemeClr>
                      </a:solidFill>
                    </a:ln>
                    <a:solidFill>
                      <a:schemeClr val="accent6">
                        <a:lumMod val="60000"/>
                        <a:lumOff val="40000"/>
                      </a:schemeClr>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rPr>
                  <a:t>[</a:t>
                </a:r>
                <a:r>
                  <a:rPr lang="ja-JP" altLang="en-US" sz="1400" b="0" cap="none" spc="0" dirty="0">
                    <a:ln w="3175">
                      <a:solidFill>
                        <a:schemeClr val="accent6">
                          <a:lumMod val="75000"/>
                        </a:schemeClr>
                      </a:solidFill>
                    </a:ln>
                    <a:solidFill>
                      <a:schemeClr val="accent6">
                        <a:lumMod val="60000"/>
                        <a:lumOff val="40000"/>
                      </a:schemeClr>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rPr>
                  <a:t>手続き・問合せ先</a:t>
                </a:r>
                <a:r>
                  <a:rPr lang="en-US" altLang="ja-JP" sz="1400" b="0" cap="none" spc="0" dirty="0">
                    <a:ln w="3175">
                      <a:solidFill>
                        <a:schemeClr val="accent6">
                          <a:lumMod val="75000"/>
                        </a:schemeClr>
                      </a:solidFill>
                    </a:ln>
                    <a:solidFill>
                      <a:schemeClr val="accent6">
                        <a:lumMod val="60000"/>
                        <a:lumOff val="40000"/>
                      </a:schemeClr>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rPr>
                  <a:t>]</a:t>
                </a:r>
                <a:endParaRPr lang="ja-JP" altLang="en-US" sz="1400" b="0" cap="none" spc="0" dirty="0">
                  <a:ln w="3175">
                    <a:solidFill>
                      <a:schemeClr val="accent6">
                        <a:lumMod val="75000"/>
                      </a:schemeClr>
                    </a:solidFill>
                  </a:ln>
                  <a:solidFill>
                    <a:schemeClr val="accent6">
                      <a:lumMod val="60000"/>
                      <a:lumOff val="40000"/>
                    </a:schemeClr>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grpSp>
        <p:pic>
          <p:nvPicPr>
            <p:cNvPr id="15" name="図 14">
              <a:extLst>
                <a:ext uri="{FF2B5EF4-FFF2-40B4-BE49-F238E27FC236}">
                  <a16:creationId xmlns:a16="http://schemas.microsoft.com/office/drawing/2014/main" id="{00000000-0008-0000-0000-00006400000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38497" y="7705913"/>
              <a:ext cx="539150" cy="650974"/>
            </a:xfrm>
            <a:prstGeom prst="rect">
              <a:avLst/>
            </a:prstGeom>
          </p:spPr>
        </p:pic>
      </p:grpSp>
      <p:pic>
        <p:nvPicPr>
          <p:cNvPr id="12" name="図 11">
            <a:extLst>
              <a:ext uri="{FF2B5EF4-FFF2-40B4-BE49-F238E27FC236}">
                <a16:creationId xmlns:a16="http://schemas.microsoft.com/office/drawing/2014/main" id="{00000000-0008-0000-0000-000081000000}"/>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49651" t="-3519"/>
          <a:stretch/>
        </p:blipFill>
        <p:spPr>
          <a:xfrm>
            <a:off x="3782476" y="9945710"/>
            <a:ext cx="802341" cy="327881"/>
          </a:xfrm>
          <a:prstGeom prst="rect">
            <a:avLst/>
          </a:prstGeom>
        </p:spPr>
      </p:pic>
      <p:sp>
        <p:nvSpPr>
          <p:cNvPr id="41" name="正方形/長方形 40">
            <a:extLst>
              <a:ext uri="{FF2B5EF4-FFF2-40B4-BE49-F238E27FC236}">
                <a16:creationId xmlns:a16="http://schemas.microsoft.com/office/drawing/2014/main" id="{00000000-0008-0000-0000-000004000000}"/>
              </a:ext>
            </a:extLst>
          </p:cNvPr>
          <p:cNvSpPr/>
          <p:nvPr/>
        </p:nvSpPr>
        <p:spPr>
          <a:xfrm>
            <a:off x="5285094" y="376228"/>
            <a:ext cx="4470665" cy="11753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2" name="正方形/長方形 41">
            <a:extLst>
              <a:ext uri="{FF2B5EF4-FFF2-40B4-BE49-F238E27FC236}">
                <a16:creationId xmlns:a16="http://schemas.microsoft.com/office/drawing/2014/main" id="{00000000-0008-0000-0000-000006000000}"/>
              </a:ext>
            </a:extLst>
          </p:cNvPr>
          <p:cNvSpPr/>
          <p:nvPr/>
        </p:nvSpPr>
        <p:spPr>
          <a:xfrm>
            <a:off x="5337421" y="197736"/>
            <a:ext cx="1005403" cy="359073"/>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600" b="0" cap="none" spc="0" dirty="0">
                <a:ln w="3175">
                  <a:solidFill>
                    <a:srgbClr val="FF0000"/>
                  </a:solidFill>
                </a:ln>
                <a:solidFill>
                  <a:srgbClr val="FF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rPr>
              <a:t>生活支援</a:t>
            </a:r>
          </a:p>
        </p:txBody>
      </p:sp>
      <p:grpSp>
        <p:nvGrpSpPr>
          <p:cNvPr id="55" name="グループ化 54">
            <a:extLst>
              <a:ext uri="{FF2B5EF4-FFF2-40B4-BE49-F238E27FC236}">
                <a16:creationId xmlns:a16="http://schemas.microsoft.com/office/drawing/2014/main" id="{00000000-0008-0000-0000-00001C000000}"/>
              </a:ext>
            </a:extLst>
          </p:cNvPr>
          <p:cNvGrpSpPr/>
          <p:nvPr/>
        </p:nvGrpSpPr>
        <p:grpSpPr>
          <a:xfrm>
            <a:off x="10469322" y="2989070"/>
            <a:ext cx="4505120" cy="4014043"/>
            <a:chOff x="24491" y="3157627"/>
            <a:chExt cx="4805168" cy="3895448"/>
          </a:xfrm>
        </p:grpSpPr>
        <p:sp>
          <p:nvSpPr>
            <p:cNvPr id="67" name="角丸四角形 51">
              <a:extLst>
                <a:ext uri="{FF2B5EF4-FFF2-40B4-BE49-F238E27FC236}">
                  <a16:creationId xmlns:a16="http://schemas.microsoft.com/office/drawing/2014/main" id="{00000000-0008-0000-0000-00001D000000}"/>
                </a:ext>
              </a:extLst>
            </p:cNvPr>
            <p:cNvSpPr/>
            <p:nvPr/>
          </p:nvSpPr>
          <p:spPr>
            <a:xfrm>
              <a:off x="24491" y="3157627"/>
              <a:ext cx="4805168" cy="3659510"/>
            </a:xfrm>
            <a:prstGeom prst="roundRect">
              <a:avLst>
                <a:gd name="adj" fmla="val 6535"/>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8" name="正方形/長方形 67">
              <a:extLst>
                <a:ext uri="{FF2B5EF4-FFF2-40B4-BE49-F238E27FC236}">
                  <a16:creationId xmlns:a16="http://schemas.microsoft.com/office/drawing/2014/main" id="{00000000-0008-0000-0000-00001E000000}"/>
                </a:ext>
              </a:extLst>
            </p:cNvPr>
            <p:cNvSpPr/>
            <p:nvPr/>
          </p:nvSpPr>
          <p:spPr>
            <a:xfrm>
              <a:off x="147048" y="3262403"/>
              <a:ext cx="3058793" cy="32892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ひとり親家庭等医療費助成</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69" name="テキスト ボックス 30">
              <a:extLst>
                <a:ext uri="{FF2B5EF4-FFF2-40B4-BE49-F238E27FC236}">
                  <a16:creationId xmlns:a16="http://schemas.microsoft.com/office/drawing/2014/main" id="{00000000-0008-0000-0000-00001F000000}"/>
                </a:ext>
              </a:extLst>
            </p:cNvPr>
            <p:cNvSpPr txBox="1"/>
            <p:nvPr/>
          </p:nvSpPr>
          <p:spPr>
            <a:xfrm>
              <a:off x="91169" y="3663051"/>
              <a:ext cx="4615406" cy="33900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ひとり親家庭等の経済的</a:t>
              </a:r>
              <a:r>
                <a:rPr lang="ja-JP" altLang="en-US" sz="1000" dirty="0" smtClean="0">
                  <a:effectLst/>
                  <a:latin typeface="HG丸ｺﾞｼｯｸM-PRO" panose="020F0600000000000000" pitchFamily="50" charset="-128"/>
                  <a:ea typeface="HG丸ｺﾞｼｯｸM-PRO" panose="020F0600000000000000" pitchFamily="50" charset="-128"/>
                </a:rPr>
                <a:t>負担の軽減、健康</a:t>
              </a:r>
              <a:r>
                <a:rPr lang="ja-JP" altLang="en-US" sz="1000" dirty="0">
                  <a:effectLst/>
                  <a:latin typeface="HG丸ｺﾞｼｯｸM-PRO" panose="020F0600000000000000" pitchFamily="50" charset="-128"/>
                  <a:ea typeface="HG丸ｺﾞｼｯｸM-PRO" panose="020F0600000000000000" pitchFamily="50" charset="-128"/>
                </a:rPr>
                <a:t>保持を図るため、医療費の自己負担額の３分の２を助成します。</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［対象者］</a:t>
              </a:r>
              <a:r>
                <a:rPr lang="ja-JP" altLang="en-US" sz="1000" dirty="0">
                  <a:effectLst/>
                  <a:latin typeface="HG丸ｺﾞｼｯｸM-PRO" panose="020F0600000000000000" pitchFamily="50" charset="-128"/>
                  <a:ea typeface="HG丸ｺﾞｼｯｸM-PRO" panose="020F0600000000000000" pitchFamily="50" charset="-128"/>
                </a:rPr>
                <a:t>　○母子家庭の母及び扶養している児童</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○父子家庭の父及び扶養している児童</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○父母のない児童</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en-US" altLang="ja-JP" sz="1000" dirty="0">
                  <a:effectLst/>
                  <a:latin typeface="HG丸ｺﾞｼｯｸM-PRO" panose="020F0600000000000000" pitchFamily="50" charset="-128"/>
                  <a:ea typeface="HG丸ｺﾞｼｯｸM-PRO" panose="020F0600000000000000" pitchFamily="50" charset="-128"/>
                </a:rPr>
                <a:t>※</a:t>
              </a:r>
              <a:r>
                <a:rPr lang="ja-JP" altLang="en-US" sz="1000" dirty="0">
                  <a:effectLst/>
                  <a:latin typeface="HG丸ｺﾞｼｯｸM-PRO" panose="020F0600000000000000" pitchFamily="50" charset="-128"/>
                  <a:ea typeface="HG丸ｺﾞｼｯｸM-PRO" panose="020F0600000000000000" pitchFamily="50" charset="-128"/>
                </a:rPr>
                <a:t>児童は、</a:t>
              </a:r>
              <a:r>
                <a:rPr lang="en-US" altLang="ja-JP" sz="1000" dirty="0">
                  <a:effectLst/>
                  <a:latin typeface="HG丸ｺﾞｼｯｸM-PRO" panose="020F0600000000000000" pitchFamily="50" charset="-128"/>
                  <a:ea typeface="HG丸ｺﾞｼｯｸM-PRO" panose="020F0600000000000000" pitchFamily="50" charset="-128"/>
                </a:rPr>
                <a:t>18</a:t>
              </a:r>
              <a:r>
                <a:rPr lang="ja-JP" altLang="en-US" sz="1000" dirty="0">
                  <a:effectLst/>
                  <a:latin typeface="HG丸ｺﾞｼｯｸM-PRO" panose="020F0600000000000000" pitchFamily="50" charset="-128"/>
                  <a:ea typeface="HG丸ｺﾞｼｯｸM-PRO" panose="020F0600000000000000" pitchFamily="50" charset="-128"/>
                </a:rPr>
                <a:t>歳に達する日以後の</a:t>
              </a:r>
              <a:r>
                <a:rPr lang="en-US" altLang="ja-JP" sz="1000" dirty="0">
                  <a:effectLst/>
                  <a:latin typeface="HG丸ｺﾞｼｯｸM-PRO" panose="020F0600000000000000" pitchFamily="50" charset="-128"/>
                  <a:ea typeface="HG丸ｺﾞｼｯｸM-PRO" panose="020F0600000000000000" pitchFamily="50" charset="-128"/>
                </a:rPr>
                <a:t>3</a:t>
              </a:r>
              <a:r>
                <a:rPr lang="ja-JP" altLang="en-US" sz="1000" dirty="0">
                  <a:effectLst/>
                  <a:latin typeface="HG丸ｺﾞｼｯｸM-PRO" panose="020F0600000000000000" pitchFamily="50" charset="-128"/>
                  <a:ea typeface="HG丸ｺﾞｼｯｸM-PRO" panose="020F0600000000000000" pitchFamily="50" charset="-128"/>
                </a:rPr>
                <a:t>月</a:t>
              </a:r>
              <a:r>
                <a:rPr lang="en-US" altLang="ja-JP" sz="1000" dirty="0">
                  <a:effectLst/>
                  <a:latin typeface="HG丸ｺﾞｼｯｸM-PRO" panose="020F0600000000000000" pitchFamily="50" charset="-128"/>
                  <a:ea typeface="HG丸ｺﾞｼｯｸM-PRO" panose="020F0600000000000000" pitchFamily="50" charset="-128"/>
                </a:rPr>
                <a:t>31</a:t>
              </a:r>
              <a:r>
                <a:rPr lang="ja-JP" altLang="en-US" sz="1000" dirty="0">
                  <a:effectLst/>
                  <a:latin typeface="HG丸ｺﾞｼｯｸM-PRO" panose="020F0600000000000000" pitchFamily="50" charset="-128"/>
                  <a:ea typeface="HG丸ｺﾞｼｯｸM-PRO" panose="020F0600000000000000" pitchFamily="50" charset="-128"/>
                </a:rPr>
                <a:t>日までの間にある人</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母または父は、</a:t>
              </a:r>
              <a:r>
                <a:rPr lang="en-US" altLang="ja-JP" sz="1000" dirty="0">
                  <a:effectLst/>
                  <a:latin typeface="HG丸ｺﾞｼｯｸM-PRO" panose="020F0600000000000000" pitchFamily="50" charset="-128"/>
                  <a:ea typeface="HG丸ｺﾞｼｯｸM-PRO" panose="020F0600000000000000" pitchFamily="50" charset="-128"/>
                </a:rPr>
                <a:t>20</a:t>
              </a:r>
              <a:r>
                <a:rPr lang="ja-JP" altLang="en-US" sz="1000" dirty="0">
                  <a:effectLst/>
                  <a:latin typeface="HG丸ｺﾞｼｯｸM-PRO" panose="020F0600000000000000" pitchFamily="50" charset="-128"/>
                  <a:ea typeface="HG丸ｺﾞｼｯｸM-PRO" panose="020F0600000000000000" pitchFamily="50" charset="-128"/>
                </a:rPr>
                <a:t>歳未満</a:t>
              </a:r>
              <a:r>
                <a:rPr lang="ja-JP" altLang="en-US" sz="1000" dirty="0" smtClean="0">
                  <a:effectLst/>
                  <a:latin typeface="HG丸ｺﾞｼｯｸM-PRO" panose="020F0600000000000000" pitchFamily="50" charset="-128"/>
                  <a:ea typeface="HG丸ｺﾞｼｯｸM-PRO" panose="020F0600000000000000" pitchFamily="50" charset="-128"/>
                </a:rPr>
                <a:t>の子を</a:t>
              </a:r>
              <a:r>
                <a:rPr lang="ja-JP" altLang="en-US" sz="1000" dirty="0">
                  <a:effectLst/>
                  <a:latin typeface="HG丸ｺﾞｼｯｸM-PRO" panose="020F0600000000000000" pitchFamily="50" charset="-128"/>
                  <a:ea typeface="HG丸ｺﾞｼｯｸM-PRO" panose="020F0600000000000000" pitchFamily="50" charset="-128"/>
                </a:rPr>
                <a:t>扶養している人</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高校</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3</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年生</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相当</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までの</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児童は、こども医療費助成</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（全額助成）を</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ご</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利用ください。</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dirty="0">
                  <a:effectLst/>
                  <a:latin typeface="HG丸ｺﾞｼｯｸM-PRO" panose="020F0600000000000000" pitchFamily="50" charset="-128"/>
                  <a:ea typeface="HG丸ｺﾞｼｯｸM-PRO" panose="020F0600000000000000" pitchFamily="50" charset="-128"/>
                </a:rPr>
                <a:t>※</a:t>
              </a:r>
              <a:r>
                <a:rPr lang="ja-JP" altLang="en-US" sz="1000" dirty="0">
                  <a:effectLst/>
                  <a:latin typeface="HG丸ｺﾞｼｯｸM-PRO" panose="020F0600000000000000" pitchFamily="50" charset="-128"/>
                  <a:ea typeface="HG丸ｺﾞｼｯｸM-PRO" panose="020F0600000000000000" pitchFamily="50" charset="-128"/>
                </a:rPr>
                <a:t>医療保険適用分が助成の対象となり、次の費用は対象に</a:t>
              </a:r>
              <a:r>
                <a:rPr lang="ja-JP" altLang="en-US" sz="1000" dirty="0" smtClean="0">
                  <a:effectLst/>
                  <a:latin typeface="HG丸ｺﾞｼｯｸM-PRO" panose="020F0600000000000000" pitchFamily="50" charset="-128"/>
                  <a:ea typeface="HG丸ｺﾞｼｯｸM-PRO" panose="020F0600000000000000" pitchFamily="50" charset="-128"/>
                </a:rPr>
                <a:t>なりません</a:t>
              </a:r>
              <a:r>
                <a:rPr lang="ja-JP" altLang="en-US" sz="1000" dirty="0">
                  <a:effectLst/>
                  <a:latin typeface="HG丸ｺﾞｼｯｸM-PRO" panose="020F0600000000000000" pitchFamily="50" charset="-128"/>
                  <a:ea typeface="HG丸ｺﾞｼｯｸM-PRO" panose="020F0600000000000000" pitchFamily="50" charset="-128"/>
                </a:rPr>
                <a:t>。</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dirty="0">
                  <a:effectLst/>
                  <a:latin typeface="HG丸ｺﾞｼｯｸM-PRO" panose="020F0600000000000000" pitchFamily="50" charset="-128"/>
                  <a:ea typeface="HG丸ｺﾞｼｯｸM-PRO" panose="020F0600000000000000" pitchFamily="50" charset="-128"/>
                </a:rPr>
                <a:t>　　・医療保険の対象とならない費用　　・入院時の食事療養費</a:t>
              </a:r>
              <a:endParaRPr lang="en-US" altLang="ja-JP" sz="9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dirty="0">
                  <a:effectLst/>
                  <a:latin typeface="HG丸ｺﾞｼｯｸM-PRO" panose="020F0600000000000000" pitchFamily="50" charset="-128"/>
                  <a:ea typeface="HG丸ｺﾞｼｯｸM-PRO" panose="020F0600000000000000" pitchFamily="50" charset="-128"/>
                </a:rPr>
                <a:t>　　・医療保険から高額療養費や附加給付金として支給される</a:t>
              </a:r>
              <a:r>
                <a:rPr lang="ja-JP" altLang="en-US" sz="900" dirty="0" smtClean="0">
                  <a:effectLst/>
                  <a:latin typeface="HG丸ｺﾞｼｯｸM-PRO" panose="020F0600000000000000" pitchFamily="50" charset="-128"/>
                  <a:ea typeface="HG丸ｺﾞｼｯｸM-PRO" panose="020F0600000000000000" pitchFamily="50" charset="-128"/>
                </a:rPr>
                <a:t>費用</a:t>
              </a:r>
              <a:endParaRPr lang="en-US" altLang="ja-JP" sz="900" dirty="0" smtClean="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9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b="1" dirty="0">
                  <a:effectLst/>
                  <a:latin typeface="HG丸ｺﾞｼｯｸM-PRO" panose="020F0600000000000000" pitchFamily="50" charset="-128"/>
                  <a:ea typeface="HG丸ｺﾞｼｯｸM-PRO" panose="020F0600000000000000" pitchFamily="50" charset="-128"/>
                </a:rPr>
                <a:t>［</a:t>
              </a:r>
              <a:r>
                <a:rPr lang="ja-JP" altLang="en-US" sz="1000" b="1" dirty="0">
                  <a:effectLst/>
                  <a:latin typeface="HG丸ｺﾞｼｯｸM-PRO" panose="020F0600000000000000" pitchFamily="50" charset="-128"/>
                  <a:ea typeface="HG丸ｺﾞｼｯｸM-PRO" panose="020F0600000000000000" pitchFamily="50" charset="-128"/>
                </a:rPr>
                <a:t>手続き］　</a:t>
              </a:r>
              <a:endParaRPr lang="en-US" altLang="ja-JP" sz="1000" b="1"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事前</a:t>
              </a:r>
              <a:r>
                <a:rPr lang="ja-JP" altLang="en-US" sz="1000" dirty="0">
                  <a:effectLst/>
                  <a:latin typeface="HG丸ｺﾞｼｯｸM-PRO" panose="020F0600000000000000" pitchFamily="50" charset="-128"/>
                  <a:ea typeface="HG丸ｺﾞｼｯｸM-PRO" panose="020F0600000000000000" pitchFamily="50" charset="-128"/>
                </a:rPr>
                <a:t>にご相談の上、必要な書類を案内します。</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児童</a:t>
              </a:r>
              <a:r>
                <a:rPr lang="ja-JP" altLang="en-US" sz="1000" dirty="0">
                  <a:effectLst/>
                  <a:latin typeface="HG丸ｺﾞｼｯｸM-PRO" panose="020F0600000000000000" pitchFamily="50" charset="-128"/>
                  <a:ea typeface="HG丸ｺﾞｼｯｸM-PRO" panose="020F0600000000000000" pitchFamily="50" charset="-128"/>
                </a:rPr>
                <a:t>扶養手当を申請の方は、同時に手続きをいただきます</a:t>
              </a:r>
              <a:r>
                <a:rPr lang="ja-JP" altLang="en-US" sz="1000" dirty="0" smtClean="0">
                  <a:effectLst/>
                  <a:latin typeface="HG丸ｺﾞｼｯｸM-PRO" panose="020F0600000000000000" pitchFamily="50" charset="-128"/>
                  <a:ea typeface="HG丸ｺﾞｼｯｸM-PRO" panose="020F0600000000000000" pitchFamily="50" charset="-128"/>
                </a:rPr>
                <a:t>。</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［助成方法］</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いったん</a:t>
              </a:r>
              <a:r>
                <a:rPr lang="ja-JP" altLang="en-US" sz="1000" dirty="0">
                  <a:effectLst/>
                  <a:latin typeface="HG丸ｺﾞｼｯｸM-PRO" panose="020F0600000000000000" pitchFamily="50" charset="-128"/>
                  <a:ea typeface="HG丸ｺﾞｼｯｸM-PRO" panose="020F0600000000000000" pitchFamily="50" charset="-128"/>
                </a:rPr>
                <a:t>医療機関等にお支払い</a:t>
              </a:r>
              <a:r>
                <a:rPr lang="ja-JP" altLang="en-US" sz="1000" dirty="0" smtClean="0">
                  <a:effectLst/>
                  <a:latin typeface="HG丸ｺﾞｼｯｸM-PRO" panose="020F0600000000000000" pitchFamily="50" charset="-128"/>
                  <a:ea typeface="HG丸ｺﾞｼｯｸM-PRO" panose="020F0600000000000000" pitchFamily="50" charset="-128"/>
                </a:rPr>
                <a:t>いただいた後、</a:t>
              </a:r>
              <a:r>
                <a:rPr lang="ja-JP" altLang="en-US" sz="1000" dirty="0">
                  <a:effectLst/>
                  <a:latin typeface="HG丸ｺﾞｼｯｸM-PRO" panose="020F0600000000000000" pitchFamily="50" charset="-128"/>
                  <a:ea typeface="HG丸ｺﾞｼｯｸM-PRO" panose="020F0600000000000000" pitchFamily="50" charset="-128"/>
                </a:rPr>
                <a:t>助成申請が必要です。</a:t>
              </a:r>
              <a:endParaRPr lang="ja-JP" altLang="ja-JP" sz="1000" dirty="0">
                <a:effectLst/>
                <a:latin typeface="HG丸ｺﾞｼｯｸM-PRO" panose="020F0600000000000000" pitchFamily="50" charset="-128"/>
                <a:ea typeface="HG丸ｺﾞｼｯｸM-PRO" panose="020F0600000000000000" pitchFamily="50" charset="-128"/>
              </a:endParaRPr>
            </a:p>
          </p:txBody>
        </p:sp>
        <p:sp>
          <p:nvSpPr>
            <p:cNvPr id="70" name="正方形/長方形 69">
              <a:extLst>
                <a:ext uri="{FF2B5EF4-FFF2-40B4-BE49-F238E27FC236}">
                  <a16:creationId xmlns:a16="http://schemas.microsoft.com/office/drawing/2014/main" id="{00000000-0008-0000-0000-000020000000}"/>
                </a:ext>
              </a:extLst>
            </p:cNvPr>
            <p:cNvSpPr/>
            <p:nvPr/>
          </p:nvSpPr>
          <p:spPr>
            <a:xfrm>
              <a:off x="2643868" y="3191175"/>
              <a:ext cx="2028826" cy="509362"/>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ts val="1200"/>
                </a:lnSpc>
                <a:spcBef>
                  <a:spcPts val="0"/>
                </a:spcBef>
                <a:spcAft>
                  <a:spcPts val="0"/>
                </a:spcAft>
                <a:buClrTx/>
                <a:buSzTx/>
                <a:buFontTx/>
                <a:buNone/>
                <a:tabLst/>
                <a:defRPr/>
              </a:pPr>
              <a:r>
                <a:rPr kumimoji="0" lang="ja-JP" altLang="en-US" sz="1100" b="0" i="0" u="none" strike="noStrike" kern="0" cap="none" spc="0" normalizeH="0" baseline="0" noProof="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手続き・問合せは、</a:t>
              </a:r>
              <a:endParaRPr kumimoji="0" lang="en-US" altLang="ja-JP" sz="1100" b="0" i="0" u="none" strike="noStrike" kern="0" cap="none" spc="0" normalizeH="0" baseline="0" noProof="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eaLnBrk="1" fontAlgn="auto" latinLnBrk="0" hangingPunct="1">
                <a:lnSpc>
                  <a:spcPts val="1200"/>
                </a:lnSpc>
                <a:spcBef>
                  <a:spcPts val="0"/>
                </a:spcBef>
                <a:spcAft>
                  <a:spcPts val="0"/>
                </a:spcAft>
                <a:buClrTx/>
                <a:buSzTx/>
                <a:buFontTx/>
                <a:buNone/>
                <a:tabLst/>
                <a:defRPr/>
              </a:pPr>
              <a:r>
                <a:rPr kumimoji="0" lang="ja-JP" altLang="en-US" sz="1100" b="0" i="0" u="none" strike="noStrike" kern="0" cap="none" spc="0" normalizeH="0" baseline="0" noProof="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こども未来課 へ</a:t>
              </a:r>
            </a:p>
          </p:txBody>
        </p:sp>
      </p:grpSp>
      <p:pic>
        <p:nvPicPr>
          <p:cNvPr id="56" name="Picture 2" descr="健康診断の子供と医師のイラスト1">
            <a:extLst>
              <a:ext uri="{FF2B5EF4-FFF2-40B4-BE49-F238E27FC236}">
                <a16:creationId xmlns:a16="http://schemas.microsoft.com/office/drawing/2014/main" id="{00000000-0008-0000-0000-00002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350334" y="3829001"/>
            <a:ext cx="481385" cy="677298"/>
          </a:xfrm>
          <a:prstGeom prst="rect">
            <a:avLst/>
          </a:prstGeom>
          <a:noFill/>
          <a:extLst>
            <a:ext uri="{909E8E84-426E-40DD-AFC4-6F175D3DCCD1}">
              <a14:hiddenFill xmlns:a14="http://schemas.microsoft.com/office/drawing/2010/main">
                <a:solidFill>
                  <a:srgbClr val="FFFFFF"/>
                </a:solidFill>
              </a14:hiddenFill>
            </a:ext>
          </a:extLst>
        </p:spPr>
      </p:pic>
      <p:grpSp>
        <p:nvGrpSpPr>
          <p:cNvPr id="58" name="グループ化 57">
            <a:extLst>
              <a:ext uri="{FF2B5EF4-FFF2-40B4-BE49-F238E27FC236}">
                <a16:creationId xmlns:a16="http://schemas.microsoft.com/office/drawing/2014/main" id="{00000000-0008-0000-0000-000043000000}"/>
              </a:ext>
            </a:extLst>
          </p:cNvPr>
          <p:cNvGrpSpPr/>
          <p:nvPr/>
        </p:nvGrpSpPr>
        <p:grpSpPr>
          <a:xfrm>
            <a:off x="10469322" y="6881447"/>
            <a:ext cx="4505120" cy="3868638"/>
            <a:chOff x="34017" y="7248527"/>
            <a:chExt cx="4728330" cy="3604541"/>
          </a:xfrm>
        </p:grpSpPr>
        <p:grpSp>
          <p:nvGrpSpPr>
            <p:cNvPr id="59" name="グループ化 58">
              <a:extLst>
                <a:ext uri="{FF2B5EF4-FFF2-40B4-BE49-F238E27FC236}">
                  <a16:creationId xmlns:a16="http://schemas.microsoft.com/office/drawing/2014/main" id="{00000000-0008-0000-0000-000044000000}"/>
                </a:ext>
              </a:extLst>
            </p:cNvPr>
            <p:cNvGrpSpPr/>
            <p:nvPr/>
          </p:nvGrpSpPr>
          <p:grpSpPr>
            <a:xfrm>
              <a:off x="34017" y="7248527"/>
              <a:ext cx="4728330" cy="3604541"/>
              <a:chOff x="34017" y="7248526"/>
              <a:chExt cx="4728330" cy="2643003"/>
            </a:xfrm>
          </p:grpSpPr>
          <p:sp>
            <p:nvSpPr>
              <p:cNvPr id="62" name="角丸四角形 51">
                <a:extLst>
                  <a:ext uri="{FF2B5EF4-FFF2-40B4-BE49-F238E27FC236}">
                    <a16:creationId xmlns:a16="http://schemas.microsoft.com/office/drawing/2014/main" id="{00000000-0008-0000-0000-000047000000}"/>
                  </a:ext>
                </a:extLst>
              </p:cNvPr>
              <p:cNvSpPr/>
              <p:nvPr/>
            </p:nvSpPr>
            <p:spPr>
              <a:xfrm>
                <a:off x="34017" y="7248526"/>
                <a:ext cx="4728330" cy="2464992"/>
              </a:xfrm>
              <a:prstGeom prst="roundRect">
                <a:avLst>
                  <a:gd name="adj" fmla="val 5987"/>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3" name="正方形/長方形 62">
                <a:extLst>
                  <a:ext uri="{FF2B5EF4-FFF2-40B4-BE49-F238E27FC236}">
                    <a16:creationId xmlns:a16="http://schemas.microsoft.com/office/drawing/2014/main" id="{00000000-0008-0000-0000-000048000000}"/>
                  </a:ext>
                </a:extLst>
              </p:cNvPr>
              <p:cNvSpPr/>
              <p:nvPr/>
            </p:nvSpPr>
            <p:spPr>
              <a:xfrm>
                <a:off x="156574" y="7353300"/>
                <a:ext cx="3696968" cy="234638"/>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ひとり親家庭等日常生活支援</a:t>
                </a:r>
                <a:endParaRPr lang="ja-JP" altLang="en-US" sz="1100" b="0" cap="none" spc="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64" name="テキスト ボックス 72">
                <a:extLst>
                  <a:ext uri="{FF2B5EF4-FFF2-40B4-BE49-F238E27FC236}">
                    <a16:creationId xmlns:a16="http://schemas.microsoft.com/office/drawing/2014/main" id="{00000000-0008-0000-0000-000049000000}"/>
                  </a:ext>
                </a:extLst>
              </p:cNvPr>
              <p:cNvSpPr txBox="1"/>
              <p:nvPr/>
            </p:nvSpPr>
            <p:spPr>
              <a:xfrm>
                <a:off x="67044" y="7623256"/>
                <a:ext cx="4667870" cy="226827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母子家庭・父子家庭及び寡婦の方が、</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技能習得や就職活動などの自立促進に必要な事由、又は、疾病、出産、看護、冠婚葬祭、出張、学校等の公的行事への参加などにより一時的に生活援助、保育サービスが必要な</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場合や、母子・父子家庭になって間もなく生活が不安定な場合など家庭支援員の派遣により生活援助や子育て支援を受けることができます</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en-US" sz="1000" b="1" dirty="0">
                    <a:effectLst/>
                    <a:latin typeface="HG丸ｺﾞｼｯｸM-PRO" panose="020F0600000000000000" pitchFamily="50" charset="-128"/>
                    <a:ea typeface="HG丸ｺﾞｼｯｸM-PRO" panose="020F0600000000000000" pitchFamily="50" charset="-128"/>
                  </a:rPr>
                  <a:t>［支援内容］</a:t>
                </a:r>
                <a:r>
                  <a:rPr lang="ja-JP" altLang="en-US" sz="1000" dirty="0">
                    <a:effectLst/>
                    <a:latin typeface="HG丸ｺﾞｼｯｸM-PRO" panose="020F0600000000000000" pitchFamily="50" charset="-128"/>
                    <a:ea typeface="HG丸ｺﾞｼｯｸM-PRO" panose="020F0600000000000000" pitchFamily="50" charset="-128"/>
                  </a:rPr>
                  <a:t>　</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○生活援助</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利用者宅で家事・介護その他の日常生活のお手伝い</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○子育て支援</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保育サービス（支援員の居宅等での預かり）</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smtClean="0">
                  <a:solidFill>
                    <a:schemeClr val="dk1"/>
                  </a:solidFill>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ja-JP" sz="1000" b="1" dirty="0" smtClean="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latin typeface="HG丸ｺﾞｼｯｸM-PRO" panose="020F0600000000000000" pitchFamily="50" charset="-128"/>
                    <a:ea typeface="HG丸ｺﾞｼｯｸM-PRO" panose="020F0600000000000000" pitchFamily="50" charset="-128"/>
                    <a:cs typeface="+mn-cs"/>
                  </a:rPr>
                  <a:t>利用料</a:t>
                </a:r>
                <a:r>
                  <a:rPr lang="ja-JP" altLang="ja-JP" sz="1000" b="1" dirty="0">
                    <a:solidFill>
                      <a:schemeClr val="dk1"/>
                    </a:solidFill>
                    <a:latin typeface="HG丸ｺﾞｼｯｸM-PRO" panose="020F0600000000000000" pitchFamily="50" charset="-128"/>
                    <a:ea typeface="HG丸ｺﾞｼｯｸM-PRO" panose="020F0600000000000000" pitchFamily="50" charset="-128"/>
                    <a:cs typeface="+mn-cs"/>
                  </a:rPr>
                  <a:t>］</a:t>
                </a:r>
                <a:r>
                  <a:rPr lang="ja-JP" altLang="ja-JP" sz="1000" dirty="0">
                    <a:solidFill>
                      <a:schemeClr val="dk1"/>
                    </a:solidFill>
                    <a:latin typeface="HG丸ｺﾞｼｯｸM-PRO" panose="020F0600000000000000" pitchFamily="50" charset="-128"/>
                    <a:ea typeface="HG丸ｺﾞｼｯｸM-PRO" panose="020F0600000000000000" pitchFamily="50" charset="-128"/>
                    <a:cs typeface="+mn-cs"/>
                  </a:rPr>
                  <a:t>　</a:t>
                </a:r>
                <a:endParaRPr lang="en-US" altLang="ja-JP" sz="1000" dirty="0">
                  <a:solidFill>
                    <a:schemeClr val="dk1"/>
                  </a:solidFill>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a:solidFill>
                    <a:schemeClr val="dk1"/>
                  </a:solidFill>
                  <a:effectLst/>
                  <a:latin typeface="+mn-lt"/>
                  <a:ea typeface="+mn-ea"/>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a:solidFill>
                    <a:schemeClr val="dk1"/>
                  </a:solidFill>
                  <a:effectLst/>
                  <a:latin typeface="+mn-lt"/>
                  <a:ea typeface="+mn-ea"/>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a:solidFill>
                    <a:schemeClr val="dk1"/>
                  </a:solidFill>
                  <a:effectLst/>
                  <a:latin typeface="+mn-lt"/>
                  <a:ea typeface="+mn-ea"/>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［手続き］　</a:t>
                </a:r>
                <a:r>
                  <a:rPr lang="ja-JP" altLang="en-US" sz="1000" b="0" dirty="0">
                    <a:solidFill>
                      <a:schemeClr val="dk1"/>
                    </a:solidFill>
                    <a:effectLst/>
                    <a:latin typeface="HG丸ｺﾞｼｯｸM-PRO" panose="020F0600000000000000" pitchFamily="50" charset="-128"/>
                    <a:ea typeface="HG丸ｺﾞｼｯｸM-PRO" panose="020F0600000000000000" pitchFamily="50" charset="-128"/>
                    <a:cs typeface="+mn-cs"/>
                  </a:rPr>
                  <a:t>家庭生活支援員の派遣を希望する場合、事前に登録し、</a:t>
                </a:r>
                <a:endParaRPr lang="en-US" altLang="ja-JP" sz="1000" b="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dk1"/>
                    </a:solidFill>
                    <a:effectLst/>
                    <a:latin typeface="HG丸ｺﾞｼｯｸM-PRO" panose="020F0600000000000000" pitchFamily="50" charset="-128"/>
                    <a:ea typeface="HG丸ｺﾞｼｯｸM-PRO" panose="020F0600000000000000" pitchFamily="50" charset="-128"/>
                    <a:cs typeface="+mn-cs"/>
                  </a:rPr>
                  <a:t>　　　　　　派遣依頼の申込みをする必要があります。</a:t>
                </a:r>
                <a:endParaRPr lang="en-US" altLang="ja-JP" sz="1000" b="0" dirty="0">
                  <a:solidFill>
                    <a:schemeClr val="dk1"/>
                  </a:solidFill>
                  <a:effectLst/>
                  <a:latin typeface="HG丸ｺﾞｼｯｸM-PRO" panose="020F0600000000000000" pitchFamily="50" charset="-128"/>
                  <a:ea typeface="HG丸ｺﾞｼｯｸM-PRO" panose="020F0600000000000000" pitchFamily="50" charset="-128"/>
                  <a:cs typeface="+mn-cs"/>
                </a:endParaRPr>
              </a:p>
            </p:txBody>
          </p:sp>
        </p:grpSp>
        <p:sp>
          <p:nvSpPr>
            <p:cNvPr id="60" name="正方形/長方形 59">
              <a:extLst>
                <a:ext uri="{FF2B5EF4-FFF2-40B4-BE49-F238E27FC236}">
                  <a16:creationId xmlns:a16="http://schemas.microsoft.com/office/drawing/2014/main" id="{00000000-0008-0000-0000-000045000000}"/>
                </a:ext>
              </a:extLst>
            </p:cNvPr>
            <p:cNvSpPr/>
            <p:nvPr/>
          </p:nvSpPr>
          <p:spPr>
            <a:xfrm>
              <a:off x="2605767" y="7343773"/>
              <a:ext cx="2027543" cy="476736"/>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ts val="1200"/>
                </a:lnSpc>
                <a:spcBef>
                  <a:spcPts val="0"/>
                </a:spcBef>
                <a:spcAft>
                  <a:spcPts val="0"/>
                </a:spcAft>
                <a:buClrTx/>
                <a:buSzTx/>
                <a:buFontTx/>
                <a:buNone/>
                <a:tabLst/>
                <a:defRPr/>
              </a:pPr>
              <a:r>
                <a:rPr kumimoji="0" lang="ja-JP" altLang="en-US" sz="1100" b="0" i="0" u="none" strike="noStrike" kern="0" cap="none" spc="0" normalizeH="0" baseline="0" noProof="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手続き・問合せは、</a:t>
              </a:r>
              <a:endParaRPr kumimoji="0" lang="en-US" altLang="ja-JP" sz="1100" b="0" i="0" u="none" strike="noStrike" kern="0" cap="none" spc="0" normalizeH="0" baseline="0" noProof="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r" defTabSz="914400" eaLnBrk="1" fontAlgn="auto" latinLnBrk="0" hangingPunct="1">
                <a:lnSpc>
                  <a:spcPts val="1200"/>
                </a:lnSpc>
                <a:spcBef>
                  <a:spcPts val="0"/>
                </a:spcBef>
                <a:spcAft>
                  <a:spcPts val="0"/>
                </a:spcAft>
                <a:buClrTx/>
                <a:buSzTx/>
                <a:buFontTx/>
                <a:buNone/>
                <a:tabLst/>
                <a:defRPr/>
              </a:pPr>
              <a:r>
                <a:rPr kumimoji="0" lang="ja-JP" altLang="en-US" sz="1100" b="0" i="0" u="none" strike="noStrike" kern="0" cap="none" spc="0" normalizeH="0" baseline="0" noProof="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こども未来課 へ</a:t>
              </a:r>
            </a:p>
          </p:txBody>
        </p:sp>
        <p:pic>
          <p:nvPicPr>
            <p:cNvPr id="61" name="Picture 1">
              <a:extLst>
                <a:ext uri="{FF2B5EF4-FFF2-40B4-BE49-F238E27FC236}">
                  <a16:creationId xmlns:a16="http://schemas.microsoft.com/office/drawing/2014/main" id="{00000000-0008-0000-0000-000046000000}"/>
                </a:ext>
              </a:extLst>
            </p:cNvPr>
            <p:cNvPicPr>
              <a:picLocks noChangeAspect="1" noChangeArrowheads="1"/>
            </p:cNvPicPr>
            <p:nvPr/>
          </p:nvPicPr>
          <p:blipFill>
            <a:blip r:embed="rId10" cstate="print"/>
            <a:srcRect/>
            <a:stretch>
              <a:fillRect/>
            </a:stretch>
          </p:blipFill>
          <p:spPr bwMode="auto">
            <a:xfrm>
              <a:off x="858916" y="9214004"/>
              <a:ext cx="3333751" cy="907075"/>
            </a:xfrm>
            <a:prstGeom prst="rect">
              <a:avLst/>
            </a:prstGeom>
            <a:noFill/>
            <a:ln w="1">
              <a:noFill/>
              <a:miter lim="800000"/>
              <a:headEnd/>
              <a:tailEnd type="none" w="med" len="med"/>
            </a:ln>
            <a:effectLst/>
          </p:spPr>
        </p:pic>
      </p:grpSp>
      <p:grpSp>
        <p:nvGrpSpPr>
          <p:cNvPr id="73" name="グループ化 72">
            <a:extLst>
              <a:ext uri="{FF2B5EF4-FFF2-40B4-BE49-F238E27FC236}">
                <a16:creationId xmlns:a16="http://schemas.microsoft.com/office/drawing/2014/main" id="{CB64355C-DD8D-4BD3-BCE5-0AA0625E4A9C}"/>
              </a:ext>
            </a:extLst>
          </p:cNvPr>
          <p:cNvGrpSpPr/>
          <p:nvPr/>
        </p:nvGrpSpPr>
        <p:grpSpPr>
          <a:xfrm>
            <a:off x="10481458" y="-388991"/>
            <a:ext cx="4500000" cy="3267412"/>
            <a:chOff x="10469331" y="-359228"/>
            <a:chExt cx="4500000" cy="3267412"/>
          </a:xfrm>
        </p:grpSpPr>
        <p:grpSp>
          <p:nvGrpSpPr>
            <p:cNvPr id="57" name="グループ化 56">
              <a:extLst>
                <a:ext uri="{FF2B5EF4-FFF2-40B4-BE49-F238E27FC236}">
                  <a16:creationId xmlns:a16="http://schemas.microsoft.com/office/drawing/2014/main" id="{00000000-0008-0000-0000-00003E000000}"/>
                </a:ext>
              </a:extLst>
            </p:cNvPr>
            <p:cNvGrpSpPr/>
            <p:nvPr/>
          </p:nvGrpSpPr>
          <p:grpSpPr>
            <a:xfrm>
              <a:off x="10469331" y="-359228"/>
              <a:ext cx="4500000" cy="3267412"/>
              <a:chOff x="0" y="-347541"/>
              <a:chExt cx="4796141" cy="2385571"/>
            </a:xfrm>
          </p:grpSpPr>
          <p:sp>
            <p:nvSpPr>
              <p:cNvPr id="65" name="角丸四角形 51">
                <a:extLst>
                  <a:ext uri="{FF2B5EF4-FFF2-40B4-BE49-F238E27FC236}">
                    <a16:creationId xmlns:a16="http://schemas.microsoft.com/office/drawing/2014/main" id="{00000000-0008-0000-0000-000040000000}"/>
                  </a:ext>
                </a:extLst>
              </p:cNvPr>
              <p:cNvSpPr/>
              <p:nvPr/>
            </p:nvSpPr>
            <p:spPr>
              <a:xfrm>
                <a:off x="9524" y="-347541"/>
                <a:ext cx="4762500" cy="2385571"/>
              </a:xfrm>
              <a:prstGeom prst="roundRect">
                <a:avLst>
                  <a:gd name="adj" fmla="val 8810"/>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6" name="テキスト ボックス 64">
                <a:extLst>
                  <a:ext uri="{FF2B5EF4-FFF2-40B4-BE49-F238E27FC236}">
                    <a16:creationId xmlns:a16="http://schemas.microsoft.com/office/drawing/2014/main" id="{00000000-0008-0000-0000-000041000000}"/>
                  </a:ext>
                </a:extLst>
              </p:cNvPr>
              <p:cNvSpPr txBox="1"/>
              <p:nvPr/>
            </p:nvSpPr>
            <p:spPr>
              <a:xfrm>
                <a:off x="0" y="157153"/>
                <a:ext cx="4796141" cy="18040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［所得制限限度額表］</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900" dirty="0">
                  <a:effectLst/>
                  <a:latin typeface="HG丸ｺﾞｼｯｸM-PRO" panose="020F0600000000000000" pitchFamily="50" charset="-128"/>
                  <a:ea typeface="HG丸ｺﾞｼｯｸM-PRO" panose="020F0600000000000000" pitchFamily="50" charset="-128"/>
                </a:endParaRPr>
              </a:p>
              <a:p>
                <a:pPr rtl="0" eaLnBrk="1" latinLnBrk="0" hangingPunct="1"/>
                <a:r>
                  <a:rPr lang="en-US" altLang="ja-JP" sz="900" dirty="0">
                    <a:effectLst/>
                    <a:latin typeface="HG丸ｺﾞｼｯｸM-PRO" panose="020F0600000000000000" pitchFamily="50" charset="-128"/>
                    <a:ea typeface="HG丸ｺﾞｼｯｸM-PRO" panose="020F0600000000000000" pitchFamily="50" charset="-128"/>
                  </a:rPr>
                  <a:t>※</a:t>
                </a:r>
                <a:r>
                  <a:rPr lang="ja-JP" altLang="en-US" sz="900" dirty="0">
                    <a:effectLst/>
                    <a:latin typeface="HG丸ｺﾞｼｯｸM-PRO" panose="020F0600000000000000" pitchFamily="50" charset="-128"/>
                    <a:ea typeface="HG丸ｺﾞｼｯｸM-PRO" panose="020F0600000000000000" pitchFamily="50" charset="-128"/>
                  </a:rPr>
                  <a:t>扶養親族等の数は、所得税の扶養親族の数です。児童の父</a:t>
                </a:r>
                <a:r>
                  <a:rPr lang="en-US" altLang="ja-JP" sz="900" dirty="0">
                    <a:effectLst/>
                    <a:latin typeface="HG丸ｺﾞｼｯｸM-PRO" panose="020F0600000000000000" pitchFamily="50" charset="-128"/>
                    <a:ea typeface="HG丸ｺﾞｼｯｸM-PRO" panose="020F0600000000000000" pitchFamily="50" charset="-128"/>
                  </a:rPr>
                  <a:t>(</a:t>
                </a:r>
                <a:r>
                  <a:rPr lang="ja-JP" altLang="en-US" sz="900" dirty="0">
                    <a:effectLst/>
                    <a:latin typeface="HG丸ｺﾞｼｯｸM-PRO" panose="020F0600000000000000" pitchFamily="50" charset="-128"/>
                    <a:ea typeface="HG丸ｺﾞｼｯｸM-PRO" panose="020F0600000000000000" pitchFamily="50" charset="-128"/>
                  </a:rPr>
                  <a:t>母</a:t>
                </a:r>
                <a:r>
                  <a:rPr lang="en-US" altLang="ja-JP" sz="900" dirty="0">
                    <a:effectLst/>
                    <a:latin typeface="HG丸ｺﾞｼｯｸM-PRO" panose="020F0600000000000000" pitchFamily="50" charset="-128"/>
                    <a:ea typeface="HG丸ｺﾞｼｯｸM-PRO" panose="020F0600000000000000" pitchFamily="50" charset="-128"/>
                  </a:rPr>
                  <a:t>)</a:t>
                </a:r>
                <a:r>
                  <a:rPr lang="ja-JP" altLang="en-US" sz="900" dirty="0">
                    <a:effectLst/>
                    <a:latin typeface="HG丸ｺﾞｼｯｸM-PRO" panose="020F0600000000000000" pitchFamily="50" charset="-128"/>
                    <a:ea typeface="HG丸ｺﾞｼｯｸM-PRO" panose="020F0600000000000000" pitchFamily="50" charset="-128"/>
                  </a:rPr>
                  <a:t>から母</a:t>
                </a:r>
                <a:r>
                  <a:rPr lang="en-US" altLang="ja-JP" sz="900" dirty="0">
                    <a:effectLst/>
                    <a:latin typeface="HG丸ｺﾞｼｯｸM-PRO" panose="020F0600000000000000" pitchFamily="50" charset="-128"/>
                    <a:ea typeface="HG丸ｺﾞｼｯｸM-PRO" panose="020F0600000000000000" pitchFamily="50" charset="-128"/>
                  </a:rPr>
                  <a:t>(</a:t>
                </a:r>
                <a:r>
                  <a:rPr lang="ja-JP" altLang="en-US" sz="900" dirty="0">
                    <a:effectLst/>
                    <a:latin typeface="HG丸ｺﾞｼｯｸM-PRO" panose="020F0600000000000000" pitchFamily="50" charset="-128"/>
                    <a:ea typeface="HG丸ｺﾞｼｯｸM-PRO" panose="020F0600000000000000" pitchFamily="50" charset="-128"/>
                  </a:rPr>
                  <a:t>父</a:t>
                </a:r>
                <a:r>
                  <a:rPr lang="en-US" altLang="ja-JP" sz="900" dirty="0">
                    <a:effectLst/>
                    <a:latin typeface="HG丸ｺﾞｼｯｸM-PRO" panose="020F0600000000000000" pitchFamily="50" charset="-128"/>
                    <a:ea typeface="HG丸ｺﾞｼｯｸM-PRO" panose="020F0600000000000000" pitchFamily="50" charset="-128"/>
                  </a:rPr>
                  <a:t>)</a:t>
                </a:r>
              </a:p>
              <a:p>
                <a:pPr rtl="0" eaLnBrk="1" latinLnBrk="0" hangingPunct="1"/>
                <a:r>
                  <a:rPr lang="ja-JP" altLang="en-US" sz="900" dirty="0">
                    <a:effectLst/>
                    <a:latin typeface="HG丸ｺﾞｼｯｸM-PRO" panose="020F0600000000000000" pitchFamily="50" charset="-128"/>
                    <a:ea typeface="HG丸ｺﾞｼｯｸM-PRO" panose="020F0600000000000000" pitchFamily="50" charset="-128"/>
                  </a:rPr>
                  <a:t>　または児童に対して養育費を受けている場合、その養育費の８割が母の</a:t>
                </a:r>
                <a:endParaRPr lang="en-US" altLang="ja-JP" sz="9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dirty="0">
                    <a:effectLst/>
                    <a:latin typeface="HG丸ｺﾞｼｯｸM-PRO" panose="020F0600000000000000" pitchFamily="50" charset="-128"/>
                    <a:ea typeface="HG丸ｺﾞｼｯｸM-PRO" panose="020F0600000000000000" pitchFamily="50" charset="-128"/>
                  </a:rPr>
                  <a:t>　合計所得に算入されます。</a:t>
                </a:r>
                <a:endParaRPr lang="en-US" altLang="ja-JP" sz="900" dirty="0">
                  <a:effectLst/>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en-US" altLang="ja-JP" sz="900" b="0" i="0" u="none" strike="noStrike" kern="0" cap="none" spc="0" normalizeH="0" baseline="0" noProof="0" dirty="0">
                    <a:ln>
                      <a:noFill/>
                    </a:ln>
                    <a:solidFill>
                      <a:prstClr val="black"/>
                    </a:solidFill>
                    <a:effectLst/>
                    <a:uLnTx/>
                    <a:uFillTx/>
                    <a:latin typeface="HG丸ｺﾞｼｯｸM-PRO" pitchFamily="50" charset="-128"/>
                    <a:ea typeface="HG丸ｺﾞｼｯｸM-PRO" pitchFamily="50" charset="-128"/>
                    <a:cs typeface="+mn-cs"/>
                  </a:rPr>
                  <a:t>※</a:t>
                </a:r>
                <a:r>
                  <a:rPr kumimoji="0" lang="ja-JP" altLang="en-US" sz="900" b="0" i="0" u="none" strike="noStrike" kern="0" cap="none" spc="0" normalizeH="0" baseline="0" noProof="0" dirty="0" smtClean="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rPr>
                  <a:t>令和３年</a:t>
                </a:r>
                <a:r>
                  <a:rPr kumimoji="0" lang="ja-JP" altLang="en-US" sz="900" b="0" i="0" u="none" strike="noStrike" kern="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rPr>
                  <a:t>１１</a:t>
                </a:r>
                <a:r>
                  <a:rPr lang="ja-JP" altLang="ja-JP" sz="900" b="0" i="0" baseline="0" dirty="0">
                    <a:solidFill>
                      <a:schemeClr val="dk1"/>
                    </a:solidFill>
                    <a:effectLst/>
                    <a:latin typeface="HG丸ｺﾞｼｯｸM-PRO" panose="020F0600000000000000" pitchFamily="50" charset="-128"/>
                    <a:ea typeface="HG丸ｺﾞｼｯｸM-PRO" panose="020F0600000000000000" pitchFamily="50" charset="-128"/>
                    <a:cs typeface="+mn-cs"/>
                  </a:rPr>
                  <a:t>月～</a:t>
                </a:r>
                <a:r>
                  <a:rPr lang="ja-JP" altLang="en-US"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令和４</a:t>
                </a:r>
                <a:r>
                  <a:rPr lang="ja-JP" altLang="ja-JP"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年</a:t>
                </a:r>
                <a:r>
                  <a:rPr lang="en-US" altLang="ja-JP" sz="900" b="0" i="0" baseline="0" dirty="0">
                    <a:solidFill>
                      <a:schemeClr val="dk1"/>
                    </a:solidFill>
                    <a:effectLst/>
                    <a:latin typeface="HG丸ｺﾞｼｯｸM-PRO" panose="020F0600000000000000" pitchFamily="50" charset="-128"/>
                    <a:ea typeface="HG丸ｺﾞｼｯｸM-PRO" panose="020F0600000000000000" pitchFamily="50" charset="-128"/>
                    <a:cs typeface="+mn-cs"/>
                  </a:rPr>
                  <a:t>10</a:t>
                </a:r>
                <a:r>
                  <a:rPr lang="ja-JP" altLang="ja-JP" sz="900" b="0" i="0" baseline="0" dirty="0">
                    <a:solidFill>
                      <a:schemeClr val="dk1"/>
                    </a:solidFill>
                    <a:effectLst/>
                    <a:latin typeface="HG丸ｺﾞｼｯｸM-PRO" panose="020F0600000000000000" pitchFamily="50" charset="-128"/>
                    <a:ea typeface="HG丸ｺﾞｼｯｸM-PRO" panose="020F0600000000000000" pitchFamily="50" charset="-128"/>
                    <a:cs typeface="+mn-cs"/>
                  </a:rPr>
                  <a:t>月支給分は、</a:t>
                </a:r>
                <a:r>
                  <a:rPr lang="ja-JP" altLang="en-US"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令和３</a:t>
                </a:r>
                <a:r>
                  <a:rPr lang="ja-JP" altLang="ja-JP"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年度</a:t>
                </a:r>
                <a:r>
                  <a:rPr lang="en-US" altLang="ja-JP"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令和２</a:t>
                </a:r>
                <a:r>
                  <a:rPr lang="ja-JP" altLang="ja-JP" sz="900" b="0" i="0" baseline="0" dirty="0" smtClean="0">
                    <a:solidFill>
                      <a:schemeClr val="dk1"/>
                    </a:solidFill>
                    <a:effectLst/>
                    <a:latin typeface="HG丸ｺﾞｼｯｸM-PRO" panose="020F0600000000000000" pitchFamily="50" charset="-128"/>
                    <a:ea typeface="HG丸ｺﾞｼｯｸM-PRO" panose="020F0600000000000000" pitchFamily="50" charset="-128"/>
                    <a:cs typeface="+mn-cs"/>
                  </a:rPr>
                  <a:t>年中</a:t>
                </a:r>
                <a:r>
                  <a:rPr lang="en-US" altLang="ja-JP" sz="900" b="0" i="0" baseline="0" dirty="0">
                    <a:solidFill>
                      <a:schemeClr val="dk1"/>
                    </a:solidFill>
                    <a:effectLst/>
                    <a:latin typeface="HG丸ｺﾞｼｯｸM-PRO" panose="020F0600000000000000" pitchFamily="50" charset="-128"/>
                    <a:ea typeface="HG丸ｺﾞｼｯｸM-PRO" panose="020F0600000000000000" pitchFamily="50" charset="-128"/>
                    <a:cs typeface="+mn-cs"/>
                  </a:rPr>
                  <a:t>)</a:t>
                </a:r>
                <a:r>
                  <a:rPr kumimoji="0" lang="ja-JP" altLang="en-US" sz="900" b="0" i="0" u="none" strike="noStrike" kern="0" cap="none" spc="0" normalizeH="0" baseline="0" noProof="0" dirty="0">
                    <a:ln>
                      <a:noFill/>
                    </a:ln>
                    <a:solidFill>
                      <a:prstClr val="black"/>
                    </a:solidFill>
                    <a:effectLst/>
                    <a:uLnTx/>
                    <a:uFillTx/>
                    <a:latin typeface="HG丸ｺﾞｼｯｸM-PRO" pitchFamily="50" charset="-128"/>
                    <a:ea typeface="HG丸ｺﾞｼｯｸM-PRO" pitchFamily="50" charset="-128"/>
                    <a:cs typeface="+mn-cs"/>
                  </a:rPr>
                  <a:t>の所得</a:t>
                </a:r>
                <a:endParaRPr kumimoji="0" lang="en-US" altLang="ja-JP" sz="900" b="0" i="0" u="none" strike="noStrike" kern="0" cap="none" spc="0" normalizeH="0" baseline="0" noProof="0" dirty="0">
                  <a:ln>
                    <a:noFill/>
                  </a:ln>
                  <a:solidFill>
                    <a:prstClr val="black"/>
                  </a:solidFill>
                  <a:effectLst/>
                  <a:uLnTx/>
                  <a:uFillTx/>
                  <a:latin typeface="HG丸ｺﾞｼｯｸM-PRO" pitchFamily="50" charset="-128"/>
                  <a:ea typeface="HG丸ｺﾞｼｯｸM-PRO"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itchFamily="50" charset="-128"/>
                    <a:ea typeface="HG丸ｺﾞｼｯｸM-PRO" pitchFamily="50" charset="-128"/>
                    <a:cs typeface="+mn-cs"/>
                  </a:rPr>
                  <a:t>　額を、</a:t>
                </a:r>
                <a:r>
                  <a:rPr kumimoji="0" lang="ja-JP" altLang="en-US" sz="900" b="0" i="0" u="none" strike="noStrike" kern="0" cap="none" spc="0" normalizeH="0" baseline="0" noProof="0" dirty="0" smtClean="0">
                    <a:ln>
                      <a:noFill/>
                    </a:ln>
                    <a:solidFill>
                      <a:prstClr val="black"/>
                    </a:solidFill>
                    <a:effectLst/>
                    <a:uLnTx/>
                    <a:uFillTx/>
                    <a:latin typeface="HG丸ｺﾞｼｯｸM-PRO" pitchFamily="50" charset="-128"/>
                    <a:ea typeface="HG丸ｺﾞｼｯｸM-PRO" pitchFamily="50" charset="-128"/>
                    <a:cs typeface="+mn-cs"/>
                  </a:rPr>
                  <a:t>令和４年</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11</a:t>
                </a:r>
                <a:r>
                  <a:rPr kumimoji="0" lang="ja-JP"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ja-JP" altLang="en-US" sz="9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令和５年</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0" lang="ja-JP"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月支給分は、</a:t>
                </a:r>
                <a:r>
                  <a:rPr kumimoji="0" lang="ja-JP" altLang="en-US" sz="9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令和４</a:t>
                </a:r>
                <a:r>
                  <a:rPr kumimoji="0" lang="ja-JP" altLang="ja-JP" sz="9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年度</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令和３</a:t>
                </a:r>
                <a:r>
                  <a:rPr kumimoji="0" lang="ja-JP" altLang="ja-JP" sz="9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年中</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0" lang="ja-JP"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の所得額</a:t>
                </a:r>
                <a:r>
                  <a:rPr kumimoji="0" lang="ja-JP" altLang="en-US" sz="900" b="0" i="0" u="none" strike="noStrike" kern="0" cap="none" spc="0" normalizeH="0" baseline="0" noProof="0" dirty="0">
                    <a:ln>
                      <a:noFill/>
                    </a:ln>
                    <a:solidFill>
                      <a:prstClr val="black"/>
                    </a:solidFill>
                    <a:effectLst/>
                    <a:uLnTx/>
                    <a:uFillTx/>
                    <a:latin typeface="HG丸ｺﾞｼｯｸM-PRO" pitchFamily="50" charset="-128"/>
                    <a:ea typeface="HG丸ｺﾞｼｯｸM-PRO" pitchFamily="50" charset="-128"/>
                    <a:cs typeface="+mn-cs"/>
                  </a:rPr>
                  <a:t>を確認します。</a:t>
                </a:r>
                <a:endParaRPr lang="en-US" altLang="ja-JP" sz="1000" dirty="0">
                  <a:effectLst/>
                  <a:latin typeface="HG丸ｺﾞｼｯｸM-PRO" panose="020F0600000000000000" pitchFamily="50" charset="-128"/>
                  <a:ea typeface="HG丸ｺﾞｼｯｸM-PRO" panose="020F0600000000000000" pitchFamily="50" charset="-128"/>
                </a:endParaRPr>
              </a:p>
            </p:txBody>
          </p:sp>
        </p:grpSp>
        <p:pic>
          <p:nvPicPr>
            <p:cNvPr id="71" name="図 70">
              <a:extLst>
                <a:ext uri="{FF2B5EF4-FFF2-40B4-BE49-F238E27FC236}">
                  <a16:creationId xmlns:a16="http://schemas.microsoft.com/office/drawing/2014/main" id="{F14154A4-AD70-40A4-8959-E7E370F7CC90}"/>
                </a:ext>
              </a:extLst>
            </p:cNvPr>
            <p:cNvPicPr>
              <a:picLocks noChangeAspect="1"/>
            </p:cNvPicPr>
            <p:nvPr/>
          </p:nvPicPr>
          <p:blipFill>
            <a:blip r:embed="rId11"/>
            <a:stretch>
              <a:fillRect/>
            </a:stretch>
          </p:blipFill>
          <p:spPr>
            <a:xfrm>
              <a:off x="10572099" y="589203"/>
              <a:ext cx="4274817" cy="1240572"/>
            </a:xfrm>
            <a:prstGeom prst="rect">
              <a:avLst/>
            </a:prstGeom>
          </p:spPr>
        </p:pic>
      </p:grpSp>
      <p:grpSp>
        <p:nvGrpSpPr>
          <p:cNvPr id="54" name="グループ化 53">
            <a:extLst>
              <a:ext uri="{FF2B5EF4-FFF2-40B4-BE49-F238E27FC236}">
                <a16:creationId xmlns:a16="http://schemas.microsoft.com/office/drawing/2014/main" id="{BEE08BC5-4028-4017-863F-D434985A1614}"/>
              </a:ext>
            </a:extLst>
          </p:cNvPr>
          <p:cNvGrpSpPr/>
          <p:nvPr/>
        </p:nvGrpSpPr>
        <p:grpSpPr>
          <a:xfrm>
            <a:off x="5292348" y="502669"/>
            <a:ext cx="4693463" cy="10671699"/>
            <a:chOff x="5506854" y="624907"/>
            <a:chExt cx="4693463" cy="10671699"/>
          </a:xfrm>
        </p:grpSpPr>
        <p:grpSp>
          <p:nvGrpSpPr>
            <p:cNvPr id="43" name="グループ化 42">
              <a:extLst>
                <a:ext uri="{FF2B5EF4-FFF2-40B4-BE49-F238E27FC236}">
                  <a16:creationId xmlns:a16="http://schemas.microsoft.com/office/drawing/2014/main" id="{00000000-0008-0000-0000-000007000000}"/>
                </a:ext>
              </a:extLst>
            </p:cNvPr>
            <p:cNvGrpSpPr/>
            <p:nvPr/>
          </p:nvGrpSpPr>
          <p:grpSpPr>
            <a:xfrm>
              <a:off x="5506854" y="794969"/>
              <a:ext cx="4500000" cy="10501637"/>
              <a:chOff x="105166" y="423806"/>
              <a:chExt cx="4845925" cy="1520292"/>
            </a:xfrm>
          </p:grpSpPr>
          <p:sp>
            <p:nvSpPr>
              <p:cNvPr id="50" name="角丸四角形 7">
                <a:extLst>
                  <a:ext uri="{FF2B5EF4-FFF2-40B4-BE49-F238E27FC236}">
                    <a16:creationId xmlns:a16="http://schemas.microsoft.com/office/drawing/2014/main" id="{00000000-0008-0000-0000-000008000000}"/>
                  </a:ext>
                </a:extLst>
              </p:cNvPr>
              <p:cNvSpPr/>
              <p:nvPr/>
            </p:nvSpPr>
            <p:spPr>
              <a:xfrm>
                <a:off x="105166" y="423806"/>
                <a:ext cx="4845925" cy="1520292"/>
              </a:xfrm>
              <a:prstGeom prst="roundRect">
                <a:avLst>
                  <a:gd name="adj" fmla="val 7045"/>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1" name="テキスト ボックス 8">
                <a:extLst>
                  <a:ext uri="{FF2B5EF4-FFF2-40B4-BE49-F238E27FC236}">
                    <a16:creationId xmlns:a16="http://schemas.microsoft.com/office/drawing/2014/main" id="{00000000-0008-0000-0000-000009000000}"/>
                  </a:ext>
                </a:extLst>
              </p:cNvPr>
              <p:cNvSpPr txBox="1"/>
              <p:nvPr/>
            </p:nvSpPr>
            <p:spPr>
              <a:xfrm>
                <a:off x="176200" y="511565"/>
                <a:ext cx="4716850" cy="4490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hangingPunct="0"/>
                <a:r>
                  <a:rPr lang="ja-JP" altLang="ja-JP" sz="1000" dirty="0">
                    <a:solidFill>
                      <a:schemeClr val="dk1"/>
                    </a:solidFill>
                    <a:latin typeface="HG丸ｺﾞｼｯｸM-PRO" pitchFamily="50" charset="-128"/>
                    <a:ea typeface="HG丸ｺﾞｼｯｸM-PRO" pitchFamily="50" charset="-128"/>
                    <a:cs typeface="+mn-cs"/>
                  </a:rPr>
                  <a:t>父母の離婚等により、父または母と生計を同じくしていない児童を養育している母子家庭及び父子家庭、または</a:t>
                </a:r>
                <a:r>
                  <a:rPr lang="ja-JP" altLang="en-US" sz="1000" dirty="0">
                    <a:solidFill>
                      <a:schemeClr val="dk1"/>
                    </a:solidFill>
                    <a:latin typeface="HG丸ｺﾞｼｯｸM-PRO" pitchFamily="50" charset="-128"/>
                    <a:ea typeface="HG丸ｺﾞｼｯｸM-PRO" pitchFamily="50" charset="-128"/>
                    <a:cs typeface="+mn-cs"/>
                  </a:rPr>
                  <a:t>父母</a:t>
                </a:r>
                <a:r>
                  <a:rPr lang="ja-JP" altLang="ja-JP" sz="1000" dirty="0">
                    <a:solidFill>
                      <a:schemeClr val="dk1"/>
                    </a:solidFill>
                    <a:latin typeface="HG丸ｺﾞｼｯｸM-PRO" pitchFamily="50" charset="-128"/>
                    <a:ea typeface="HG丸ｺﾞｼｯｸM-PRO" pitchFamily="50" charset="-128"/>
                    <a:cs typeface="+mn-cs"/>
                  </a:rPr>
                  <a:t>に代わって児童を養育する養育者</a:t>
                </a:r>
                <a:r>
                  <a:rPr lang="ja-JP" altLang="en-US" sz="1000" dirty="0">
                    <a:solidFill>
                      <a:schemeClr val="dk1"/>
                    </a:solidFill>
                    <a:latin typeface="HG丸ｺﾞｼｯｸM-PRO" pitchFamily="50" charset="-128"/>
                    <a:ea typeface="HG丸ｺﾞｼｯｸM-PRO" pitchFamily="50" charset="-128"/>
                    <a:cs typeface="+mn-cs"/>
                  </a:rPr>
                  <a:t>の生</a:t>
                </a:r>
                <a:r>
                  <a:rPr lang="ja-JP" altLang="ja-JP" sz="1000" dirty="0">
                    <a:solidFill>
                      <a:schemeClr val="dk1"/>
                    </a:solidFill>
                    <a:latin typeface="HG丸ｺﾞｼｯｸM-PRO" pitchFamily="50" charset="-128"/>
                    <a:ea typeface="HG丸ｺﾞｼｯｸM-PRO" pitchFamily="50" charset="-128"/>
                    <a:cs typeface="+mn-cs"/>
                  </a:rPr>
                  <a:t>活の安定と</a:t>
                </a:r>
                <a:r>
                  <a:rPr lang="ja-JP" altLang="en-US" sz="1000" dirty="0">
                    <a:solidFill>
                      <a:schemeClr val="dk1"/>
                    </a:solidFill>
                    <a:latin typeface="HG丸ｺﾞｼｯｸM-PRO" pitchFamily="50" charset="-128"/>
                    <a:ea typeface="HG丸ｺﾞｼｯｸM-PRO" pitchFamily="50" charset="-128"/>
                    <a:cs typeface="+mn-cs"/>
                  </a:rPr>
                  <a:t>自立</a:t>
                </a:r>
                <a:r>
                  <a:rPr lang="ja-JP" altLang="ja-JP" sz="1000" dirty="0">
                    <a:solidFill>
                      <a:schemeClr val="dk1"/>
                    </a:solidFill>
                    <a:latin typeface="HG丸ｺﾞｼｯｸM-PRO" pitchFamily="50" charset="-128"/>
                    <a:ea typeface="HG丸ｺﾞｼｯｸM-PRO" pitchFamily="50" charset="-128"/>
                    <a:cs typeface="+mn-cs"/>
                  </a:rPr>
                  <a:t>を助け、福祉の増進を図ることを目的として支給される手当です。</a:t>
                </a:r>
              </a:p>
              <a:p>
                <a:pPr hangingPunct="0"/>
                <a:r>
                  <a:rPr lang="en-US" altLang="ja-JP" sz="1000" dirty="0">
                    <a:solidFill>
                      <a:schemeClr val="dk1"/>
                    </a:solidFill>
                    <a:latin typeface="HG丸ｺﾞｼｯｸM-PRO" pitchFamily="50" charset="-128"/>
                    <a:ea typeface="HG丸ｺﾞｼｯｸM-PRO" pitchFamily="50" charset="-128"/>
                    <a:cs typeface="+mn-cs"/>
                  </a:rPr>
                  <a:t> </a:t>
                </a:r>
                <a:endParaRPr lang="ja-JP" altLang="ja-JP" sz="1000" dirty="0">
                  <a:solidFill>
                    <a:schemeClr val="dk1"/>
                  </a:solidFill>
                  <a:latin typeface="HG丸ｺﾞｼｯｸM-PRO" pitchFamily="50" charset="-128"/>
                  <a:ea typeface="HG丸ｺﾞｼｯｸM-PRO" pitchFamily="50" charset="-128"/>
                  <a:cs typeface="+mn-cs"/>
                </a:endParaRPr>
              </a:p>
              <a:p>
                <a:pPr hangingPunct="0"/>
                <a:r>
                  <a:rPr lang="ja-JP" altLang="ja-JP" sz="1000" b="1" dirty="0">
                    <a:solidFill>
                      <a:schemeClr val="dk1"/>
                    </a:solidFill>
                    <a:latin typeface="HG丸ｺﾞｼｯｸM-PRO" pitchFamily="50" charset="-128"/>
                    <a:ea typeface="HG丸ｺﾞｼｯｸM-PRO" pitchFamily="50" charset="-128"/>
                    <a:cs typeface="+mn-cs"/>
                  </a:rPr>
                  <a:t>［児童とは］</a:t>
                </a:r>
              </a:p>
              <a:p>
                <a:pPr hangingPunct="0"/>
                <a:r>
                  <a:rPr lang="ja-JP" altLang="ja-JP" sz="1000" dirty="0">
                    <a:solidFill>
                      <a:schemeClr val="dk1"/>
                    </a:solidFill>
                    <a:latin typeface="HG丸ｺﾞｼｯｸM-PRO" pitchFamily="50" charset="-128"/>
                    <a:ea typeface="HG丸ｺﾞｼｯｸM-PRO" pitchFamily="50" charset="-128"/>
                    <a:cs typeface="+mn-cs"/>
                  </a:rPr>
                  <a:t>　１８歳に達する日以後の最初の３月３１日まで</a:t>
                </a:r>
              </a:p>
              <a:p>
                <a:pPr hangingPunct="0"/>
                <a:r>
                  <a:rPr lang="ja-JP" altLang="en-US" sz="1000" dirty="0">
                    <a:solidFill>
                      <a:schemeClr val="dk1"/>
                    </a:solidFill>
                    <a:latin typeface="HG丸ｺﾞｼｯｸM-PRO" pitchFamily="50" charset="-128"/>
                    <a:ea typeface="HG丸ｺﾞｼｯｸM-PRO" pitchFamily="50" charset="-128"/>
                    <a:cs typeface="+mn-cs"/>
                  </a:rPr>
                  <a:t>　</a:t>
                </a:r>
                <a:r>
                  <a:rPr lang="en-US" altLang="ja-JP" sz="1000" dirty="0">
                    <a:solidFill>
                      <a:schemeClr val="dk1"/>
                    </a:solidFill>
                    <a:latin typeface="HG丸ｺﾞｼｯｸM-PRO" pitchFamily="50" charset="-128"/>
                    <a:ea typeface="HG丸ｺﾞｼｯｸM-PRO" pitchFamily="50" charset="-128"/>
                    <a:cs typeface="+mn-cs"/>
                  </a:rPr>
                  <a:t>※</a:t>
                </a:r>
                <a:r>
                  <a:rPr lang="ja-JP" altLang="en-US" sz="1000" dirty="0">
                    <a:solidFill>
                      <a:schemeClr val="dk1"/>
                    </a:solidFill>
                    <a:latin typeface="HG丸ｺﾞｼｯｸM-PRO" pitchFamily="50" charset="-128"/>
                    <a:ea typeface="HG丸ｺﾞｼｯｸM-PRO" pitchFamily="50" charset="-128"/>
                    <a:cs typeface="+mn-cs"/>
                  </a:rPr>
                  <a:t>（</a:t>
                </a:r>
                <a:r>
                  <a:rPr lang="ja-JP" altLang="ja-JP" sz="1000" dirty="0">
                    <a:solidFill>
                      <a:schemeClr val="dk1"/>
                    </a:solidFill>
                    <a:latin typeface="HG丸ｺﾞｼｯｸM-PRO" pitchFamily="50" charset="-128"/>
                    <a:ea typeface="HG丸ｺﾞｼｯｸM-PRO" pitchFamily="50" charset="-128"/>
                    <a:cs typeface="+mn-cs"/>
                  </a:rPr>
                  <a:t>政令で</a:t>
                </a:r>
                <a:r>
                  <a:rPr lang="ja-JP" altLang="en-US" sz="1000" dirty="0">
                    <a:solidFill>
                      <a:schemeClr val="dk1"/>
                    </a:solidFill>
                    <a:latin typeface="HG丸ｺﾞｼｯｸM-PRO" pitchFamily="50" charset="-128"/>
                    <a:ea typeface="HG丸ｺﾞｼｯｸM-PRO" pitchFamily="50" charset="-128"/>
                    <a:cs typeface="+mn-cs"/>
                  </a:rPr>
                  <a:t>定める</a:t>
                </a:r>
                <a:r>
                  <a:rPr lang="ja-JP" altLang="ja-JP" sz="1000" dirty="0">
                    <a:solidFill>
                      <a:schemeClr val="dk1"/>
                    </a:solidFill>
                    <a:latin typeface="HG丸ｺﾞｼｯｸM-PRO" pitchFamily="50" charset="-128"/>
                    <a:ea typeface="HG丸ｺﾞｼｯｸM-PRO" pitchFamily="50" charset="-128"/>
                    <a:cs typeface="+mn-cs"/>
                  </a:rPr>
                  <a:t>程度の障がいの状態である場合は２０歳未満）</a:t>
                </a:r>
                <a:r>
                  <a:rPr lang="en-US" altLang="ja-JP" sz="1000" dirty="0">
                    <a:solidFill>
                      <a:schemeClr val="dk1"/>
                    </a:solidFill>
                    <a:latin typeface="HG丸ｺﾞｼｯｸM-PRO" pitchFamily="50" charset="-128"/>
                    <a:ea typeface="HG丸ｺﾞｼｯｸM-PRO" pitchFamily="50" charset="-128"/>
                    <a:cs typeface="+mn-cs"/>
                  </a:rPr>
                  <a:t> </a:t>
                </a:r>
                <a:endParaRPr lang="ja-JP" altLang="ja-JP" sz="1000" dirty="0">
                  <a:solidFill>
                    <a:schemeClr val="dk1"/>
                  </a:solidFill>
                  <a:latin typeface="HG丸ｺﾞｼｯｸM-PRO" pitchFamily="50" charset="-128"/>
                  <a:ea typeface="HG丸ｺﾞｼｯｸM-PRO" pitchFamily="50" charset="-128"/>
                  <a:cs typeface="+mn-cs"/>
                </a:endParaRPr>
              </a:p>
              <a:p>
                <a:pPr hangingPunct="0"/>
                <a:endParaRPr lang="en-US" altLang="ja-JP" sz="1000" b="1" dirty="0">
                  <a:solidFill>
                    <a:schemeClr val="dk1"/>
                  </a:solidFill>
                  <a:latin typeface="HG丸ｺﾞｼｯｸM-PRO" pitchFamily="50" charset="-128"/>
                  <a:ea typeface="HG丸ｺﾞｼｯｸM-PRO" pitchFamily="50" charset="-128"/>
                  <a:cs typeface="+mn-cs"/>
                </a:endParaRPr>
              </a:p>
              <a:p>
                <a:pPr hangingPunct="0"/>
                <a:r>
                  <a:rPr lang="ja-JP" altLang="ja-JP" sz="1000" b="1" dirty="0">
                    <a:solidFill>
                      <a:schemeClr val="dk1"/>
                    </a:solidFill>
                    <a:latin typeface="HG丸ｺﾞｼｯｸM-PRO" pitchFamily="50" charset="-128"/>
                    <a:ea typeface="HG丸ｺﾞｼｯｸM-PRO" pitchFamily="50" charset="-128"/>
                    <a:cs typeface="+mn-cs"/>
                  </a:rPr>
                  <a:t>［受給者］</a:t>
                </a:r>
              </a:p>
              <a:p>
                <a:pPr hangingPunct="0"/>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次のいずれかに該当する児童を</a:t>
                </a:r>
                <a:r>
                  <a:rPr lang="ja-JP" altLang="en-US" sz="1000" dirty="0">
                    <a:solidFill>
                      <a:schemeClr val="dk1"/>
                    </a:solidFill>
                    <a:latin typeface="HG丸ｺﾞｼｯｸM-PRO" pitchFamily="50" charset="-128"/>
                    <a:ea typeface="HG丸ｺﾞｼｯｸM-PRO" pitchFamily="50" charset="-128"/>
                    <a:cs typeface="+mn-cs"/>
                  </a:rPr>
                  <a:t>監護</a:t>
                </a:r>
                <a:r>
                  <a:rPr lang="ja-JP" altLang="ja-JP" sz="1000" dirty="0">
                    <a:solidFill>
                      <a:schemeClr val="dk1"/>
                    </a:solidFill>
                    <a:latin typeface="HG丸ｺﾞｼｯｸM-PRO" pitchFamily="50" charset="-128"/>
                    <a:ea typeface="HG丸ｺﾞｼｯｸM-PRO" pitchFamily="50" charset="-128"/>
                    <a:cs typeface="+mn-cs"/>
                  </a:rPr>
                  <a:t>する母、または児童を監護し生計</a:t>
                </a:r>
                <a:endParaRPr lang="en-US" altLang="ja-JP" sz="1000" dirty="0">
                  <a:solidFill>
                    <a:schemeClr val="dk1"/>
                  </a:solidFill>
                  <a:latin typeface="HG丸ｺﾞｼｯｸM-PRO" pitchFamily="50" charset="-128"/>
                  <a:ea typeface="HG丸ｺﾞｼｯｸM-PRO" pitchFamily="50" charset="-128"/>
                  <a:cs typeface="+mn-cs"/>
                </a:endParaRPr>
              </a:p>
              <a:p>
                <a:pPr hangingPunct="0"/>
                <a:r>
                  <a:rPr lang="ja-JP" altLang="en-US" sz="1000" dirty="0">
                    <a:solidFill>
                      <a:schemeClr val="dk1"/>
                    </a:solidFill>
                    <a:latin typeface="HG丸ｺﾞｼｯｸM-PRO" pitchFamily="50" charset="-128"/>
                    <a:ea typeface="HG丸ｺﾞｼｯｸM-PRO" pitchFamily="50" charset="-128"/>
                    <a:cs typeface="+mn-cs"/>
                  </a:rPr>
                  <a:t>　を同じくする父、または、該当父母以外の人で児童を養育する養育者</a:t>
                </a:r>
                <a:endParaRPr lang="en-US" altLang="ja-JP" sz="1000" dirty="0">
                  <a:solidFill>
                    <a:schemeClr val="dk1"/>
                  </a:solidFill>
                  <a:latin typeface="HG丸ｺﾞｼｯｸM-PRO" pitchFamily="50" charset="-128"/>
                  <a:ea typeface="HG丸ｺﾞｼｯｸM-PRO" pitchFamily="50" charset="-128"/>
                  <a:cs typeface="+mn-cs"/>
                </a:endParaRPr>
              </a:p>
              <a:p>
                <a:pPr hangingPunct="0"/>
                <a:r>
                  <a:rPr lang="ja-JP" altLang="en-US" sz="1000" dirty="0">
                    <a:solidFill>
                      <a:schemeClr val="dk1"/>
                    </a:solidFill>
                    <a:latin typeface="HG丸ｺﾞｼｯｸM-PRO" pitchFamily="50" charset="-128"/>
                    <a:ea typeface="HG丸ｺﾞｼｯｸM-PRO" pitchFamily="50" charset="-128"/>
                    <a:cs typeface="+mn-cs"/>
                  </a:rPr>
                  <a:t>　に支給します。</a:t>
                </a:r>
                <a:endParaRPr lang="ja-JP" altLang="ja-JP" sz="1000" dirty="0">
                  <a:solidFill>
                    <a:schemeClr val="dk1"/>
                  </a:solidFill>
                  <a:latin typeface="HG丸ｺﾞｼｯｸM-PRO" pitchFamily="50" charset="-128"/>
                  <a:ea typeface="HG丸ｺﾞｼｯｸM-PRO" pitchFamily="50" charset="-128"/>
                  <a:cs typeface="+mn-cs"/>
                </a:endParaRP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○父母が離婚後、父（母）と別れて生活している児童</a:t>
                </a: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○父（母）が死亡した児童</a:t>
                </a: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○父（母）が</a:t>
                </a:r>
                <a:r>
                  <a:rPr lang="ja-JP" altLang="en-US" sz="1000" dirty="0">
                    <a:solidFill>
                      <a:schemeClr val="dk1"/>
                    </a:solidFill>
                    <a:latin typeface="HG丸ｺﾞｼｯｸM-PRO" pitchFamily="50" charset="-128"/>
                    <a:ea typeface="HG丸ｺﾞｼｯｸM-PRO" pitchFamily="50" charset="-128"/>
                    <a:cs typeface="+mn-cs"/>
                  </a:rPr>
                  <a:t>重度の</a:t>
                </a:r>
                <a:r>
                  <a:rPr lang="ja-JP" altLang="ja-JP" sz="1000" dirty="0">
                    <a:solidFill>
                      <a:schemeClr val="dk1"/>
                    </a:solidFill>
                    <a:latin typeface="HG丸ｺﾞｼｯｸM-PRO" pitchFamily="50" charset="-128"/>
                    <a:ea typeface="HG丸ｺﾞｼｯｸM-PRO" pitchFamily="50" charset="-128"/>
                    <a:cs typeface="+mn-cs"/>
                  </a:rPr>
                  <a:t>障がいの状態にある児童</a:t>
                </a: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○父（母）の生死が不明な児童</a:t>
                </a: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○父（母）から引き続き１年以上遺棄されている児童</a:t>
                </a:r>
                <a:endParaRPr lang="en-US" altLang="ja-JP" sz="1000" dirty="0">
                  <a:solidFill>
                    <a:schemeClr val="dk1"/>
                  </a:solidFill>
                  <a:latin typeface="HG丸ｺﾞｼｯｸM-PRO" pitchFamily="50" charset="-128"/>
                  <a:ea typeface="HG丸ｺﾞｼｯｸM-PRO" pitchFamily="50" charset="-128"/>
                  <a:cs typeface="+mn-cs"/>
                </a:endParaRPr>
              </a:p>
              <a:p>
                <a:pPr hangingPunct="0"/>
                <a:r>
                  <a:rPr lang="ja-JP" altLang="en-US" sz="1000" dirty="0">
                    <a:solidFill>
                      <a:schemeClr val="dk1"/>
                    </a:solidFill>
                    <a:latin typeface="HG丸ｺﾞｼｯｸM-PRO" pitchFamily="50" charset="-128"/>
                    <a:ea typeface="HG丸ｺﾞｼｯｸM-PRO" pitchFamily="50" charset="-128"/>
                    <a:cs typeface="+mn-cs"/>
                  </a:rPr>
                  <a:t>　　○父（母）が裁判所への申立てにより保護命令を受けた児童</a:t>
                </a:r>
                <a:endParaRPr lang="ja-JP" altLang="ja-JP" sz="1000" dirty="0">
                  <a:solidFill>
                    <a:schemeClr val="dk1"/>
                  </a:solidFill>
                  <a:latin typeface="HG丸ｺﾞｼｯｸM-PRO" pitchFamily="50" charset="-128"/>
                  <a:ea typeface="HG丸ｺﾞｼｯｸM-PRO" pitchFamily="50" charset="-128"/>
                  <a:cs typeface="+mn-cs"/>
                </a:endParaRP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○父（母）が法令により引き続き１年以上拘禁されている児童</a:t>
                </a: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○婚姻（事実婚も含む）によらないで生まれた児童</a:t>
                </a:r>
              </a:p>
              <a:p>
                <a:pPr hangingPunct="0"/>
                <a:r>
                  <a:rPr lang="ja-JP" altLang="ja-JP" sz="1000" dirty="0">
                    <a:solidFill>
                      <a:schemeClr val="dk1"/>
                    </a:solidFill>
                    <a:latin typeface="HG丸ｺﾞｼｯｸM-PRO" pitchFamily="50" charset="-128"/>
                    <a:ea typeface="HG丸ｺﾞｼｯｸM-PRO" pitchFamily="50" charset="-128"/>
                    <a:cs typeface="+mn-cs"/>
                  </a:rPr>
                  <a:t>　</a:t>
                </a:r>
                <a:r>
                  <a:rPr lang="ja-JP" altLang="en-US" sz="1000" dirty="0">
                    <a:solidFill>
                      <a:schemeClr val="dk1"/>
                    </a:solidFill>
                    <a:latin typeface="HG丸ｺﾞｼｯｸM-PRO" pitchFamily="50" charset="-128"/>
                    <a:ea typeface="HG丸ｺﾞｼｯｸM-PRO" pitchFamily="50" charset="-128"/>
                    <a:cs typeface="+mn-cs"/>
                  </a:rPr>
                  <a:t>　</a:t>
                </a:r>
                <a:r>
                  <a:rPr lang="ja-JP" altLang="ja-JP" sz="1000" dirty="0">
                    <a:solidFill>
                      <a:schemeClr val="dk1"/>
                    </a:solidFill>
                    <a:latin typeface="HG丸ｺﾞｼｯｸM-PRO" pitchFamily="50" charset="-128"/>
                    <a:ea typeface="HG丸ｺﾞｼｯｸM-PRO" pitchFamily="50" charset="-128"/>
                    <a:cs typeface="+mn-cs"/>
                  </a:rPr>
                  <a:t>○その他、</a:t>
                </a:r>
                <a:r>
                  <a:rPr lang="ja-JP" altLang="en-US" sz="1000" dirty="0">
                    <a:solidFill>
                      <a:schemeClr val="dk1"/>
                    </a:solidFill>
                    <a:latin typeface="HG丸ｺﾞｼｯｸM-PRO" pitchFamily="50" charset="-128"/>
                    <a:ea typeface="HG丸ｺﾞｼｯｸM-PRO" pitchFamily="50" charset="-128"/>
                    <a:cs typeface="+mn-cs"/>
                  </a:rPr>
                  <a:t>上記の事由に該当するか明らかでない児童</a:t>
                </a:r>
                <a:endParaRPr lang="en-US" altLang="ja-JP" sz="1000" dirty="0">
                  <a:solidFill>
                    <a:srgbClr val="FF0000"/>
                  </a:solidFill>
                  <a:latin typeface="HG丸ｺﾞｼｯｸM-PRO" pitchFamily="50" charset="-128"/>
                  <a:ea typeface="HG丸ｺﾞｼｯｸM-PRO" pitchFamily="50" charset="-128"/>
                  <a:cs typeface="+mn-cs"/>
                </a:endParaRPr>
              </a:p>
            </p:txBody>
          </p:sp>
        </p:grpSp>
        <p:sp>
          <p:nvSpPr>
            <p:cNvPr id="44" name="正方形/長方形 43">
              <a:extLst>
                <a:ext uri="{FF2B5EF4-FFF2-40B4-BE49-F238E27FC236}">
                  <a16:creationId xmlns:a16="http://schemas.microsoft.com/office/drawing/2014/main" id="{00000000-0008-0000-0000-00001A000000}"/>
                </a:ext>
              </a:extLst>
            </p:cNvPr>
            <p:cNvSpPr/>
            <p:nvPr/>
          </p:nvSpPr>
          <p:spPr>
            <a:xfrm>
              <a:off x="5833362" y="922762"/>
              <a:ext cx="2065435" cy="295275"/>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児童扶養手当</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45" name="正方形/長方形 44">
              <a:extLst>
                <a:ext uri="{FF2B5EF4-FFF2-40B4-BE49-F238E27FC236}">
                  <a16:creationId xmlns:a16="http://schemas.microsoft.com/office/drawing/2014/main" id="{00000000-0008-0000-0000-00001B000000}"/>
                </a:ext>
              </a:extLst>
            </p:cNvPr>
            <p:cNvSpPr/>
            <p:nvPr/>
          </p:nvSpPr>
          <p:spPr>
            <a:xfrm>
              <a:off x="8234612" y="938075"/>
              <a:ext cx="1557718" cy="324336"/>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ja-JP" altLang="en-US" sz="1100" b="0" cap="none" spc="0" dirty="0">
                  <a:ln w="3175">
                    <a:noFill/>
                  </a:ln>
                  <a:solidFill>
                    <a:sysClr val="windowText" lastClr="00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手続き・問合せは</a:t>
              </a:r>
              <a:r>
                <a:rPr lang="ja-JP" altLang="en-US" sz="1100" b="0" cap="none" spc="0" dirty="0" smtClean="0">
                  <a:ln w="3175">
                    <a:noFill/>
                  </a:ln>
                  <a:solidFill>
                    <a:sysClr val="windowText" lastClr="00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0" cap="none" spc="0" dirty="0" smtClean="0">
                <a:ln w="3175">
                  <a:noFill/>
                </a:ln>
                <a:solidFill>
                  <a:sysClr val="windowText" lastClr="00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100" b="0" cap="none" spc="0" dirty="0" smtClean="0">
                  <a:ln w="3175">
                    <a:noFill/>
                  </a:ln>
                  <a:solidFill>
                    <a:sysClr val="windowText" lastClr="00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こども</a:t>
              </a:r>
              <a:r>
                <a:rPr lang="ja-JP" altLang="en-US" sz="1100" b="0" cap="none" spc="0" dirty="0">
                  <a:ln w="3175">
                    <a:noFill/>
                  </a:ln>
                  <a:solidFill>
                    <a:sysClr val="windowText" lastClr="000000"/>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未来課 へ</a:t>
              </a:r>
            </a:p>
          </p:txBody>
        </p:sp>
        <p:sp>
          <p:nvSpPr>
            <p:cNvPr id="46" name="テキスト ボックス 65">
              <a:extLst>
                <a:ext uri="{FF2B5EF4-FFF2-40B4-BE49-F238E27FC236}">
                  <a16:creationId xmlns:a16="http://schemas.microsoft.com/office/drawing/2014/main" id="{00000000-0008-0000-0000-000042000000}"/>
                </a:ext>
              </a:extLst>
            </p:cNvPr>
            <p:cNvSpPr txBox="1"/>
            <p:nvPr/>
          </p:nvSpPr>
          <p:spPr>
            <a:xfrm>
              <a:off x="5581572" y="8032325"/>
              <a:ext cx="4585607" cy="264419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ja-JP"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支給開始月</a:t>
              </a: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ja-JP" sz="1100" b="0" i="0" u="none" strike="noStrike" kern="0" cap="none" spc="0" normalizeH="0" baseline="0" noProof="0" dirty="0">
                  <a:ln>
                    <a:noFill/>
                  </a:ln>
                  <a:solidFill>
                    <a:prstClr val="black"/>
                  </a:solidFill>
                  <a:effectLst/>
                  <a:uLnTx/>
                  <a:uFillTx/>
                  <a:latin typeface="+mn-lt"/>
                  <a:ea typeface="+mn-ea"/>
                  <a:cs typeface="+mn-cs"/>
                </a:rPr>
                <a:t>　</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認定された場合、申請書を受理した月の翌月分から支給されます</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endPar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ja-JP"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支給月</a:t>
              </a: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mn-lt"/>
                  <a:ea typeface="+mn-ea"/>
                  <a:cs typeface="+mn-cs"/>
                </a:rPr>
                <a:t>　</a:t>
              </a:r>
              <a:r>
                <a:rPr lang="en-US" altLang="ja-JP" sz="1000" kern="0" noProof="0" dirty="0" smtClean="0">
                  <a:solidFill>
                    <a:prstClr val="black"/>
                  </a:solidFill>
                  <a:latin typeface="HG丸ｺﾞｼｯｸM-PRO" panose="020F0600000000000000" pitchFamily="50" charset="-128"/>
                  <a:ea typeface="HG丸ｺﾞｼｯｸM-PRO" panose="020F0600000000000000" pitchFamily="50" charset="-128"/>
                </a:rPr>
                <a:t>1</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3</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5</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7</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9</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lang="ja-JP" altLang="en-US" sz="1000" kern="0" noProof="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00" kern="0" noProof="0" dirty="0" smtClean="0">
                  <a:solidFill>
                    <a:prstClr val="black"/>
                  </a:solidFill>
                  <a:latin typeface="HG丸ｺﾞｼｯｸM-PRO" panose="020F0600000000000000" pitchFamily="50" charset="-128"/>
                  <a:ea typeface="HG丸ｺﾞｼｯｸM-PRO" panose="020F0600000000000000" pitchFamily="50" charset="-128"/>
                </a:rPr>
                <a:t>11</a:t>
              </a:r>
              <a:r>
                <a:rPr lang="ja-JP" altLang="en-US" sz="1000" kern="0" noProof="0" dirty="0" smtClean="0">
                  <a:solidFill>
                    <a:prstClr val="black"/>
                  </a:solidFill>
                  <a:latin typeface="HG丸ｺﾞｼｯｸM-PRO" panose="020F0600000000000000" pitchFamily="50" charset="-128"/>
                  <a:ea typeface="HG丸ｺﾞｼｯｸM-PRO" panose="020F0600000000000000" pitchFamily="50" charset="-128"/>
                </a:rPr>
                <a:t>月の</a:t>
              </a:r>
              <a:r>
                <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11</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日（土日</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祝日の</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場合は</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lang="ja-JP" altLang="en-US" sz="1000" kern="0" dirty="0">
                  <a:solidFill>
                    <a:prstClr val="black"/>
                  </a:solidFill>
                  <a:latin typeface="HG丸ｺﾞｼｯｸM-PRO" panose="020F0600000000000000" pitchFamily="50" charset="-128"/>
                  <a:ea typeface="HG丸ｺﾞｼｯｸM-PRO" panose="020F0600000000000000" pitchFamily="50" charset="-128"/>
                </a:rPr>
                <a:t>　</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前</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営業</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日）に、その前月までの分を支給します。</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0" lang="ja-JP" altLang="en-US" sz="105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振込時間は指定できません</a:t>
              </a:r>
              <a:r>
                <a:rPr kumimoji="0" lang="ja-JP" altLang="en-US" sz="105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en-US" altLang="ja-JP" sz="105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endParaRPr kumimoji="0" lang="ja-JP" altLang="ja-JP"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lvl="0" defTabSz="914400" hangingPunct="0">
                <a:defRPr/>
              </a:pP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１</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支給</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日（</a:t>
              </a:r>
              <a:r>
                <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11</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12</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 </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sz="1000" kern="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３</a:t>
              </a:r>
              <a:r>
                <a:rPr lang="ja-JP" altLang="ja-JP" sz="1000" kern="0" dirty="0" smtClean="0">
                  <a:solidFill>
                    <a:prstClr val="black"/>
                  </a:solidFill>
                  <a:latin typeface="HG丸ｺﾞｼｯｸM-PRO" panose="020F0600000000000000" pitchFamily="50" charset="-128"/>
                  <a:ea typeface="HG丸ｺﾞｼｯｸM-PRO" panose="020F0600000000000000" pitchFamily="50" charset="-128"/>
                </a:rPr>
                <a:t>月</a:t>
              </a:r>
              <a:r>
                <a:rPr lang="ja-JP" altLang="ja-JP" sz="1000" kern="0" dirty="0">
                  <a:solidFill>
                    <a:prstClr val="black"/>
                  </a:solidFill>
                  <a:latin typeface="HG丸ｺﾞｼｯｸM-PRO" panose="020F0600000000000000" pitchFamily="50" charset="-128"/>
                  <a:ea typeface="HG丸ｺﾞｼｯｸM-PRO" panose="020F0600000000000000" pitchFamily="50" charset="-128"/>
                </a:rPr>
                <a:t>支給日（</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kern="0" dirty="0">
                  <a:solidFill>
                    <a:prstClr val="black"/>
                  </a:solidFill>
                  <a:latin typeface="HG丸ｺﾞｼｯｸM-PRO" panose="020F0600000000000000" pitchFamily="50" charset="-128"/>
                  <a:ea typeface="HG丸ｺﾞｼｯｸM-PRO" panose="020F0600000000000000" pitchFamily="50" charset="-128"/>
                </a:rPr>
                <a:t>１</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月、</a:t>
              </a:r>
              <a:r>
                <a:rPr lang="ja-JP" altLang="en-US" sz="1000" kern="0" dirty="0">
                  <a:solidFill>
                    <a:prstClr val="black"/>
                  </a:solidFill>
                  <a:latin typeface="HG丸ｺﾞｼｯｸM-PRO" panose="020F0600000000000000" pitchFamily="50" charset="-128"/>
                  <a:ea typeface="HG丸ｺﾞｼｯｸM-PRO" panose="020F0600000000000000" pitchFamily="50" charset="-128"/>
                </a:rPr>
                <a:t>２</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月分 </a:t>
              </a:r>
              <a:r>
                <a:rPr lang="ja-JP" altLang="ja-JP" sz="1000" kern="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000" kern="0" dirty="0" smtClean="0">
                <a:solidFill>
                  <a:prstClr val="black"/>
                </a:solidFill>
                <a:latin typeface="HG丸ｺﾞｼｯｸM-PRO" panose="020F0600000000000000" pitchFamily="50" charset="-128"/>
                <a:ea typeface="HG丸ｺﾞｼｯｸM-PRO" panose="020F0600000000000000" pitchFamily="50" charset="-128"/>
              </a:endParaRPr>
            </a:p>
            <a:p>
              <a:pPr lvl="0" defTabSz="914400" hangingPunct="0">
                <a:defRPr/>
              </a:pP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sz="1000" kern="0" dirty="0">
                  <a:solidFill>
                    <a:prstClr val="black"/>
                  </a:solidFill>
                  <a:latin typeface="HG丸ｺﾞｼｯｸM-PRO" panose="020F0600000000000000" pitchFamily="50" charset="-128"/>
                  <a:ea typeface="HG丸ｺﾞｼｯｸM-PRO" panose="020F0600000000000000" pitchFamily="50" charset="-128"/>
                </a:rPr>
                <a:t>５</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支給</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日（</a:t>
              </a:r>
              <a:r>
                <a:rPr kumimoji="0" lang="en-US" altLang="ja-JP" sz="1000" b="0" i="0" u="none" strike="noStrike" kern="0" cap="none" spc="0" normalizeH="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３月、４月</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 </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７</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月支給日（ ５月、６月分 ）</a:t>
              </a:r>
              <a:endPar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lvl="0" defTabSz="914400" hangingPunct="0">
                <a:defRPr/>
              </a:pPr>
              <a:r>
                <a:rPr lang="ja-JP" altLang="en-US" sz="1000" kern="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９</a:t>
              </a:r>
              <a:r>
                <a:rPr kumimoji="0" lang="ja-JP"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支給</a:t>
              </a:r>
              <a:r>
                <a:rPr lang="ja-JP" altLang="ja-JP" sz="1000" kern="0" dirty="0">
                  <a:solidFill>
                    <a:prstClr val="black"/>
                  </a:solidFill>
                  <a:latin typeface="HG丸ｺﾞｼｯｸM-PRO" panose="020F0600000000000000" pitchFamily="50" charset="-128"/>
                  <a:ea typeface="HG丸ｺﾞｼｯｸM-PRO" panose="020F0600000000000000" pitchFamily="50" charset="-128"/>
                </a:rPr>
                <a:t>日（</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７月、８月分 </a:t>
              </a:r>
              <a:r>
                <a:rPr lang="ja-JP" altLang="ja-JP" sz="1000" kern="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11</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月支給</a:t>
              </a:r>
              <a:r>
                <a:rPr lang="ja-JP" altLang="en-US" sz="1000" kern="0" dirty="0">
                  <a:solidFill>
                    <a:prstClr val="black"/>
                  </a:solidFill>
                  <a:latin typeface="HG丸ｺﾞｼｯｸM-PRO" panose="020F0600000000000000" pitchFamily="50" charset="-128"/>
                  <a:ea typeface="HG丸ｺﾞｼｯｸM-PRO" panose="020F0600000000000000" pitchFamily="50" charset="-128"/>
                </a:rPr>
                <a:t>日</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 ９月、</a:t>
              </a:r>
              <a:r>
                <a:rPr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10</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月分 ）</a:t>
              </a:r>
              <a:endParaRPr kumimoji="0" lang="en-US" altLang="ja-JP" sz="11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0" lang="en-US" altLang="ja-JP"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［手続き］</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事前に相談の上、必要な書類をそろえて申請してください</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［現況届</a:t>
              </a:r>
              <a:r>
                <a:rPr kumimoji="0" lang="ja-JP" altLang="en-US" sz="10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毎年</a:t>
              </a:r>
              <a:r>
                <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月に現況届の提出が必要です。</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hangingPunct="0"/>
              <a:endParaRPr lang="en-US" altLang="ja-JP" sz="1000" b="0" dirty="0">
                <a:effectLst/>
                <a:latin typeface="HG丸ｺﾞｼｯｸM-PRO" pitchFamily="50" charset="-128"/>
                <a:ea typeface="HG丸ｺﾞｼｯｸM-PRO" pitchFamily="50" charset="-128"/>
              </a:endParaRPr>
            </a:p>
          </p:txBody>
        </p:sp>
        <p:pic>
          <p:nvPicPr>
            <p:cNvPr id="47" name="図 46">
              <a:extLst>
                <a:ext uri="{FF2B5EF4-FFF2-40B4-BE49-F238E27FC236}">
                  <a16:creationId xmlns:a16="http://schemas.microsoft.com/office/drawing/2014/main" id="{00000000-0008-0000-0000-00007F00000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13438" y="624907"/>
              <a:ext cx="590950" cy="765001"/>
            </a:xfrm>
            <a:prstGeom prst="rect">
              <a:avLst/>
            </a:prstGeom>
          </p:spPr>
        </p:pic>
        <p:sp>
          <p:nvSpPr>
            <p:cNvPr id="48" name="テキスト ボックス 136">
              <a:extLst>
                <a:ext uri="{FF2B5EF4-FFF2-40B4-BE49-F238E27FC236}">
                  <a16:creationId xmlns:a16="http://schemas.microsoft.com/office/drawing/2014/main" id="{00000000-0008-0000-0000-000089000000}"/>
                </a:ext>
              </a:extLst>
            </p:cNvPr>
            <p:cNvSpPr txBox="1"/>
            <p:nvPr/>
          </p:nvSpPr>
          <p:spPr>
            <a:xfrm>
              <a:off x="6121694" y="7704895"/>
              <a:ext cx="3658516" cy="402624"/>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一部支給の場合、本人の所得に応じて</a:t>
              </a:r>
              <a:r>
                <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10</a:t>
              </a: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円単位で設定。</a:t>
              </a:r>
              <a:endParaRPr kumimoji="0" lang="ja-JP" altLang="ja-JP" sz="105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2" name="テキスト ボックス 134">
              <a:extLst>
                <a:ext uri="{FF2B5EF4-FFF2-40B4-BE49-F238E27FC236}">
                  <a16:creationId xmlns:a16="http://schemas.microsoft.com/office/drawing/2014/main" id="{CCEA8E9C-DF6E-4CE3-9311-0C850BD57CA8}"/>
                </a:ext>
              </a:extLst>
            </p:cNvPr>
            <p:cNvSpPr txBox="1"/>
            <p:nvPr/>
          </p:nvSpPr>
          <p:spPr>
            <a:xfrm>
              <a:off x="5622270" y="4913931"/>
              <a:ext cx="4578047" cy="141743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rtl="0" eaLnBrk="1" fontAlgn="auto" latinLnBrk="0" hangingPunct="0">
                <a:lnSpc>
                  <a:spcPct val="100000"/>
                </a:lnSpc>
                <a:spcBef>
                  <a:spcPts val="0"/>
                </a:spcBef>
                <a:spcAft>
                  <a:spcPts val="0"/>
                </a:spcAft>
                <a:buClrTx/>
                <a:buSzTx/>
                <a:buFontTx/>
                <a:buNone/>
                <a:tabLst/>
                <a:defRPr/>
              </a:pPr>
              <a:r>
                <a:rPr lang="ja-JP"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※ただし、以下の場合は受給できません。</a:t>
              </a:r>
              <a:endParaRPr lang="ja-JP" altLang="ja-JP" sz="1000" dirty="0">
                <a:effectLst/>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［対象児童］ </a:t>
              </a:r>
              <a:endParaRPr kumimoji="0" lang="ja-JP"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●日本国内に住所がない</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●児童福祉施設に入所している、または里親に委託されている</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●父または母と生計を同じくしている</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●父または母の配偶者（事実上の配偶者を含む）に養育されている   　　　</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［父、母または養育者］</a:t>
              </a:r>
              <a:endParaRPr kumimoji="0" lang="en-US" altLang="ja-JP"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●国内に住所がない　</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eaLnBrk="1" fontAlgn="auto" latinLnBrk="0" hangingPunct="0">
                <a:lnSpc>
                  <a:spcPct val="100000"/>
                </a:lnSpc>
                <a:spcBef>
                  <a:spcPts val="0"/>
                </a:spcBef>
                <a:spcAft>
                  <a:spcPts val="0"/>
                </a:spcAft>
                <a:buClrTx/>
                <a:buSzTx/>
                <a:buFontTx/>
                <a:buNone/>
                <a:tabLst/>
                <a:defRPr/>
              </a:pPr>
              <a:r>
                <a:rPr lang="ja-JP" altLang="en-US" sz="1000" kern="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　</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養育者である場合、児童と別居している</a:t>
              </a:r>
              <a:endParaRPr lang="en-US" altLang="ja-JP" sz="1000" b="0" dirty="0">
                <a:effectLst/>
                <a:latin typeface="HG丸ｺﾞｼｯｸM-PRO" pitchFamily="50" charset="-128"/>
                <a:ea typeface="HG丸ｺﾞｼｯｸM-PRO" pitchFamily="50" charset="-128"/>
              </a:endParaRPr>
            </a:p>
          </p:txBody>
        </p:sp>
        <p:sp>
          <p:nvSpPr>
            <p:cNvPr id="53" name="テキスト ボックス 135">
              <a:extLst>
                <a:ext uri="{FF2B5EF4-FFF2-40B4-BE49-F238E27FC236}">
                  <a16:creationId xmlns:a16="http://schemas.microsoft.com/office/drawing/2014/main" id="{7A90A606-BF57-45BE-9835-83D33C31CDC7}"/>
                </a:ext>
              </a:extLst>
            </p:cNvPr>
            <p:cNvSpPr txBox="1"/>
            <p:nvPr/>
          </p:nvSpPr>
          <p:spPr>
            <a:xfrm>
              <a:off x="5553913" y="6479989"/>
              <a:ext cx="4581071" cy="2857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0">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［支払額（月額）］　　　</a:t>
              </a:r>
              <a:r>
                <a:rPr kumimoji="0" lang="ja-JP" altLang="en-US" sz="10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令和４年</a:t>
              </a:r>
              <a:r>
                <a:rPr lang="en-US" altLang="ja-JP" sz="1000" kern="0" dirty="0">
                  <a:solidFill>
                    <a:prstClr val="black"/>
                  </a:solidFill>
                  <a:latin typeface="HG丸ｺﾞｼｯｸM-PRO" panose="020F0600000000000000" pitchFamily="50" charset="-128"/>
                  <a:ea typeface="HG丸ｺﾞｼｯｸM-PRO" panose="020F0600000000000000" pitchFamily="50" charset="-128"/>
                </a:rPr>
                <a:t>4</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月現在</a:t>
              </a:r>
              <a:endParaRPr lang="en-US" altLang="ja-JP" sz="1000" b="0" dirty="0">
                <a:effectLst/>
                <a:latin typeface="HG丸ｺﾞｼｯｸM-PRO" pitchFamily="50" charset="-128"/>
                <a:ea typeface="HG丸ｺﾞｼｯｸM-PRO" pitchFamily="50" charset="-128"/>
              </a:endParaRPr>
            </a:p>
          </p:txBody>
        </p:sp>
      </p:grpSp>
      <p:grpSp>
        <p:nvGrpSpPr>
          <p:cNvPr id="2" name="Group 4"/>
          <p:cNvGrpSpPr>
            <a:grpSpLocks noChangeAspect="1"/>
          </p:cNvGrpSpPr>
          <p:nvPr/>
        </p:nvGrpSpPr>
        <p:grpSpPr bwMode="auto">
          <a:xfrm>
            <a:off x="5775743" y="6619688"/>
            <a:ext cx="3789961" cy="971550"/>
            <a:chOff x="3718" y="4041"/>
            <a:chExt cx="2342" cy="612"/>
          </a:xfrm>
        </p:grpSpPr>
        <p:sp>
          <p:nvSpPr>
            <p:cNvPr id="3" name="AutoShape 3"/>
            <p:cNvSpPr>
              <a:spLocks noChangeAspect="1" noChangeArrowheads="1" noTextEdit="1"/>
            </p:cNvSpPr>
            <p:nvPr/>
          </p:nvSpPr>
          <p:spPr bwMode="auto">
            <a:xfrm>
              <a:off x="3718" y="4041"/>
              <a:ext cx="2336" cy="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
            <p:cNvSpPr>
              <a:spLocks noChangeArrowheads="1"/>
            </p:cNvSpPr>
            <p:nvPr/>
          </p:nvSpPr>
          <p:spPr bwMode="auto">
            <a:xfrm>
              <a:off x="4506" y="4083"/>
              <a:ext cx="17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全部支給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74" name="Rectangle 6"/>
            <p:cNvSpPr>
              <a:spLocks noChangeArrowheads="1"/>
            </p:cNvSpPr>
            <p:nvPr/>
          </p:nvSpPr>
          <p:spPr bwMode="auto">
            <a:xfrm>
              <a:off x="5378" y="4083"/>
              <a:ext cx="17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一部支給</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75" name="Rectangle 7"/>
            <p:cNvSpPr>
              <a:spLocks noChangeArrowheads="1"/>
            </p:cNvSpPr>
            <p:nvPr/>
          </p:nvSpPr>
          <p:spPr bwMode="auto">
            <a:xfrm>
              <a:off x="3740" y="4233"/>
              <a:ext cx="17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児童1人</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6" name="Rectangle 8"/>
            <p:cNvSpPr>
              <a:spLocks noChangeArrowheads="1"/>
            </p:cNvSpPr>
            <p:nvPr/>
          </p:nvSpPr>
          <p:spPr bwMode="auto">
            <a:xfrm>
              <a:off x="4466" y="4222"/>
              <a:ext cx="3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4</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3,070</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円</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7" name="Rectangle 9"/>
            <p:cNvSpPr>
              <a:spLocks noChangeArrowheads="1"/>
            </p:cNvSpPr>
            <p:nvPr/>
          </p:nvSpPr>
          <p:spPr bwMode="auto">
            <a:xfrm>
              <a:off x="5114" y="4220"/>
              <a:ext cx="87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4</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3</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rPr>
                <a:t>,</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060</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円</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6</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0円</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8" name="Rectangle 10"/>
            <p:cNvSpPr>
              <a:spLocks noChangeArrowheads="1"/>
            </p:cNvSpPr>
            <p:nvPr/>
          </p:nvSpPr>
          <p:spPr bwMode="auto">
            <a:xfrm>
              <a:off x="3740" y="4383"/>
              <a:ext cx="22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児童2人目</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79" name="Rectangle 11"/>
            <p:cNvSpPr>
              <a:spLocks noChangeArrowheads="1"/>
            </p:cNvSpPr>
            <p:nvPr/>
          </p:nvSpPr>
          <p:spPr bwMode="auto">
            <a:xfrm>
              <a:off x="4392" y="4372"/>
              <a:ext cx="56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7</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0円</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加算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0" name="Rectangle 12"/>
            <p:cNvSpPr>
              <a:spLocks noChangeArrowheads="1"/>
            </p:cNvSpPr>
            <p:nvPr/>
          </p:nvSpPr>
          <p:spPr bwMode="auto">
            <a:xfrm>
              <a:off x="5053" y="4372"/>
              <a:ext cx="95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6</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0円</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5,</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090</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円</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加算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1" name="Rectangle 13"/>
            <p:cNvSpPr>
              <a:spLocks noChangeArrowheads="1"/>
            </p:cNvSpPr>
            <p:nvPr/>
          </p:nvSpPr>
          <p:spPr bwMode="auto">
            <a:xfrm>
              <a:off x="3740" y="4533"/>
              <a:ext cx="30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児童3人目以降</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2" name="Rectangle 14"/>
            <p:cNvSpPr>
              <a:spLocks noChangeArrowheads="1"/>
            </p:cNvSpPr>
            <p:nvPr/>
          </p:nvSpPr>
          <p:spPr bwMode="auto">
            <a:xfrm>
              <a:off x="4422" y="4522"/>
              <a:ext cx="4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6,</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100</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円加算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3" name="Rectangle 15"/>
            <p:cNvSpPr>
              <a:spLocks noChangeArrowheads="1"/>
            </p:cNvSpPr>
            <p:nvPr/>
          </p:nvSpPr>
          <p:spPr bwMode="auto">
            <a:xfrm>
              <a:off x="5097" y="4522"/>
              <a:ext cx="8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6,</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090</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円</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3,0</a:t>
              </a:r>
              <a:r>
                <a:rPr kumimoji="0" lang="en-US"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50</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円</a:t>
              </a:r>
              <a:r>
                <a:rPr kumimoji="0" lang="ja-JP" altLang="ja-JP" sz="10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加算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4" name="Rectangle 16"/>
            <p:cNvSpPr>
              <a:spLocks noChangeArrowheads="1"/>
            </p:cNvSpPr>
            <p:nvPr/>
          </p:nvSpPr>
          <p:spPr bwMode="auto">
            <a:xfrm>
              <a:off x="3718" y="4041"/>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Rectangle 17"/>
            <p:cNvSpPr>
              <a:spLocks noChangeArrowheads="1"/>
            </p:cNvSpPr>
            <p:nvPr/>
          </p:nvSpPr>
          <p:spPr bwMode="auto">
            <a:xfrm>
              <a:off x="4299" y="4041"/>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Rectangle 18"/>
            <p:cNvSpPr>
              <a:spLocks noChangeArrowheads="1"/>
            </p:cNvSpPr>
            <p:nvPr/>
          </p:nvSpPr>
          <p:spPr bwMode="auto">
            <a:xfrm>
              <a:off x="4992" y="4041"/>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Line 19"/>
            <p:cNvSpPr>
              <a:spLocks noChangeShapeType="1"/>
            </p:cNvSpPr>
            <p:nvPr/>
          </p:nvSpPr>
          <p:spPr bwMode="auto">
            <a:xfrm>
              <a:off x="3724" y="4041"/>
              <a:ext cx="23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Rectangle 20"/>
            <p:cNvSpPr>
              <a:spLocks noChangeArrowheads="1"/>
            </p:cNvSpPr>
            <p:nvPr/>
          </p:nvSpPr>
          <p:spPr bwMode="auto">
            <a:xfrm>
              <a:off x="3724" y="4041"/>
              <a:ext cx="23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Rectangle 21"/>
            <p:cNvSpPr>
              <a:spLocks noChangeArrowheads="1"/>
            </p:cNvSpPr>
            <p:nvPr/>
          </p:nvSpPr>
          <p:spPr bwMode="auto">
            <a:xfrm>
              <a:off x="6048" y="4041"/>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Line 22"/>
            <p:cNvSpPr>
              <a:spLocks noChangeShapeType="1"/>
            </p:cNvSpPr>
            <p:nvPr/>
          </p:nvSpPr>
          <p:spPr bwMode="auto">
            <a:xfrm>
              <a:off x="3724" y="4191"/>
              <a:ext cx="23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Rectangle 23"/>
            <p:cNvSpPr>
              <a:spLocks noChangeArrowheads="1"/>
            </p:cNvSpPr>
            <p:nvPr/>
          </p:nvSpPr>
          <p:spPr bwMode="auto">
            <a:xfrm>
              <a:off x="3724" y="4191"/>
              <a:ext cx="23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Line 24"/>
            <p:cNvSpPr>
              <a:spLocks noChangeShapeType="1"/>
            </p:cNvSpPr>
            <p:nvPr/>
          </p:nvSpPr>
          <p:spPr bwMode="auto">
            <a:xfrm>
              <a:off x="3724" y="4341"/>
              <a:ext cx="23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Rectangle 25"/>
            <p:cNvSpPr>
              <a:spLocks noChangeArrowheads="1"/>
            </p:cNvSpPr>
            <p:nvPr/>
          </p:nvSpPr>
          <p:spPr bwMode="auto">
            <a:xfrm>
              <a:off x="3724" y="4341"/>
              <a:ext cx="23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Line 26"/>
            <p:cNvSpPr>
              <a:spLocks noChangeShapeType="1"/>
            </p:cNvSpPr>
            <p:nvPr/>
          </p:nvSpPr>
          <p:spPr bwMode="auto">
            <a:xfrm>
              <a:off x="3724" y="4491"/>
              <a:ext cx="23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Rectangle 27"/>
            <p:cNvSpPr>
              <a:spLocks noChangeArrowheads="1"/>
            </p:cNvSpPr>
            <p:nvPr/>
          </p:nvSpPr>
          <p:spPr bwMode="auto">
            <a:xfrm>
              <a:off x="3724" y="4491"/>
              <a:ext cx="23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Line 28"/>
            <p:cNvSpPr>
              <a:spLocks noChangeShapeType="1"/>
            </p:cNvSpPr>
            <p:nvPr/>
          </p:nvSpPr>
          <p:spPr bwMode="auto">
            <a:xfrm>
              <a:off x="3718" y="4041"/>
              <a:ext cx="0" cy="6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Rectangle 29"/>
            <p:cNvSpPr>
              <a:spLocks noChangeArrowheads="1"/>
            </p:cNvSpPr>
            <p:nvPr/>
          </p:nvSpPr>
          <p:spPr bwMode="auto">
            <a:xfrm>
              <a:off x="3718" y="4041"/>
              <a:ext cx="6" cy="6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Line 30"/>
            <p:cNvSpPr>
              <a:spLocks noChangeShapeType="1"/>
            </p:cNvSpPr>
            <p:nvPr/>
          </p:nvSpPr>
          <p:spPr bwMode="auto">
            <a:xfrm>
              <a:off x="4299" y="4047"/>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Rectangle 31"/>
            <p:cNvSpPr>
              <a:spLocks noChangeArrowheads="1"/>
            </p:cNvSpPr>
            <p:nvPr/>
          </p:nvSpPr>
          <p:spPr bwMode="auto">
            <a:xfrm>
              <a:off x="4299" y="4047"/>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Line 32"/>
            <p:cNvSpPr>
              <a:spLocks noChangeShapeType="1"/>
            </p:cNvSpPr>
            <p:nvPr/>
          </p:nvSpPr>
          <p:spPr bwMode="auto">
            <a:xfrm>
              <a:off x="4992" y="4047"/>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Rectangle 33"/>
            <p:cNvSpPr>
              <a:spLocks noChangeArrowheads="1"/>
            </p:cNvSpPr>
            <p:nvPr/>
          </p:nvSpPr>
          <p:spPr bwMode="auto">
            <a:xfrm>
              <a:off x="4992" y="4047"/>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Line 34"/>
            <p:cNvSpPr>
              <a:spLocks noChangeShapeType="1"/>
            </p:cNvSpPr>
            <p:nvPr/>
          </p:nvSpPr>
          <p:spPr bwMode="auto">
            <a:xfrm>
              <a:off x="3724" y="4641"/>
              <a:ext cx="23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Rectangle 35"/>
            <p:cNvSpPr>
              <a:spLocks noChangeArrowheads="1"/>
            </p:cNvSpPr>
            <p:nvPr/>
          </p:nvSpPr>
          <p:spPr bwMode="auto">
            <a:xfrm>
              <a:off x="3724" y="4641"/>
              <a:ext cx="23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Line 36"/>
            <p:cNvSpPr>
              <a:spLocks noChangeShapeType="1"/>
            </p:cNvSpPr>
            <p:nvPr/>
          </p:nvSpPr>
          <p:spPr bwMode="auto">
            <a:xfrm>
              <a:off x="6048" y="4047"/>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Rectangle 37"/>
            <p:cNvSpPr>
              <a:spLocks noChangeArrowheads="1"/>
            </p:cNvSpPr>
            <p:nvPr/>
          </p:nvSpPr>
          <p:spPr bwMode="auto">
            <a:xfrm>
              <a:off x="6048" y="4047"/>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Line 38"/>
            <p:cNvSpPr>
              <a:spLocks noChangeShapeType="1"/>
            </p:cNvSpPr>
            <p:nvPr/>
          </p:nvSpPr>
          <p:spPr bwMode="auto">
            <a:xfrm>
              <a:off x="3718" y="464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Rectangle 39"/>
            <p:cNvSpPr>
              <a:spLocks noChangeArrowheads="1"/>
            </p:cNvSpPr>
            <p:nvPr/>
          </p:nvSpPr>
          <p:spPr bwMode="auto">
            <a:xfrm>
              <a:off x="3718" y="4647"/>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Line 40"/>
            <p:cNvSpPr>
              <a:spLocks noChangeShapeType="1"/>
            </p:cNvSpPr>
            <p:nvPr/>
          </p:nvSpPr>
          <p:spPr bwMode="auto">
            <a:xfrm>
              <a:off x="4299" y="464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Rectangle 41"/>
            <p:cNvSpPr>
              <a:spLocks noChangeArrowheads="1"/>
            </p:cNvSpPr>
            <p:nvPr/>
          </p:nvSpPr>
          <p:spPr bwMode="auto">
            <a:xfrm>
              <a:off x="4299" y="4647"/>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Line 42"/>
            <p:cNvSpPr>
              <a:spLocks noChangeShapeType="1"/>
            </p:cNvSpPr>
            <p:nvPr/>
          </p:nvSpPr>
          <p:spPr bwMode="auto">
            <a:xfrm>
              <a:off x="4992" y="464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Rectangle 43"/>
            <p:cNvSpPr>
              <a:spLocks noChangeArrowheads="1"/>
            </p:cNvSpPr>
            <p:nvPr/>
          </p:nvSpPr>
          <p:spPr bwMode="auto">
            <a:xfrm>
              <a:off x="4992" y="4647"/>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Line 44"/>
            <p:cNvSpPr>
              <a:spLocks noChangeShapeType="1"/>
            </p:cNvSpPr>
            <p:nvPr/>
          </p:nvSpPr>
          <p:spPr bwMode="auto">
            <a:xfrm>
              <a:off x="6048" y="464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Rectangle 45"/>
            <p:cNvSpPr>
              <a:spLocks noChangeArrowheads="1"/>
            </p:cNvSpPr>
            <p:nvPr/>
          </p:nvSpPr>
          <p:spPr bwMode="auto">
            <a:xfrm>
              <a:off x="6048" y="4647"/>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Line 46"/>
            <p:cNvSpPr>
              <a:spLocks noChangeShapeType="1"/>
            </p:cNvSpPr>
            <p:nvPr/>
          </p:nvSpPr>
          <p:spPr bwMode="auto">
            <a:xfrm>
              <a:off x="6054" y="404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Rectangle 47"/>
            <p:cNvSpPr>
              <a:spLocks noChangeArrowheads="1"/>
            </p:cNvSpPr>
            <p:nvPr/>
          </p:nvSpPr>
          <p:spPr bwMode="auto">
            <a:xfrm>
              <a:off x="6054" y="4041"/>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Line 48"/>
            <p:cNvSpPr>
              <a:spLocks noChangeShapeType="1"/>
            </p:cNvSpPr>
            <p:nvPr/>
          </p:nvSpPr>
          <p:spPr bwMode="auto">
            <a:xfrm>
              <a:off x="6054" y="419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Rectangle 49"/>
            <p:cNvSpPr>
              <a:spLocks noChangeArrowheads="1"/>
            </p:cNvSpPr>
            <p:nvPr/>
          </p:nvSpPr>
          <p:spPr bwMode="auto">
            <a:xfrm>
              <a:off x="6054" y="4191"/>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Line 50"/>
            <p:cNvSpPr>
              <a:spLocks noChangeShapeType="1"/>
            </p:cNvSpPr>
            <p:nvPr/>
          </p:nvSpPr>
          <p:spPr bwMode="auto">
            <a:xfrm>
              <a:off x="6054" y="434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Rectangle 51"/>
            <p:cNvSpPr>
              <a:spLocks noChangeArrowheads="1"/>
            </p:cNvSpPr>
            <p:nvPr/>
          </p:nvSpPr>
          <p:spPr bwMode="auto">
            <a:xfrm>
              <a:off x="6054" y="4341"/>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Line 52"/>
            <p:cNvSpPr>
              <a:spLocks noChangeShapeType="1"/>
            </p:cNvSpPr>
            <p:nvPr/>
          </p:nvSpPr>
          <p:spPr bwMode="auto">
            <a:xfrm>
              <a:off x="6054" y="449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Rectangle 53"/>
            <p:cNvSpPr>
              <a:spLocks noChangeArrowheads="1"/>
            </p:cNvSpPr>
            <p:nvPr/>
          </p:nvSpPr>
          <p:spPr bwMode="auto">
            <a:xfrm>
              <a:off x="6054" y="4491"/>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Line 54"/>
            <p:cNvSpPr>
              <a:spLocks noChangeShapeType="1"/>
            </p:cNvSpPr>
            <p:nvPr/>
          </p:nvSpPr>
          <p:spPr bwMode="auto">
            <a:xfrm>
              <a:off x="6054" y="464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Rectangle 55"/>
            <p:cNvSpPr>
              <a:spLocks noChangeArrowheads="1"/>
            </p:cNvSpPr>
            <p:nvPr/>
          </p:nvSpPr>
          <p:spPr bwMode="auto">
            <a:xfrm>
              <a:off x="6054" y="4641"/>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Line 56"/>
            <p:cNvSpPr>
              <a:spLocks noChangeShapeType="1"/>
            </p:cNvSpPr>
            <p:nvPr/>
          </p:nvSpPr>
          <p:spPr bwMode="auto">
            <a:xfrm flipH="1">
              <a:off x="3724" y="4047"/>
              <a:ext cx="552" cy="1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161358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00000000-0008-0000-0000-00002C000000}"/>
              </a:ext>
            </a:extLst>
          </p:cNvPr>
          <p:cNvGrpSpPr/>
          <p:nvPr/>
        </p:nvGrpSpPr>
        <p:grpSpPr>
          <a:xfrm>
            <a:off x="-373669" y="2448662"/>
            <a:ext cx="5003216" cy="4113064"/>
            <a:chOff x="-415895" y="2162217"/>
            <a:chExt cx="4853210" cy="4114209"/>
          </a:xfrm>
        </p:grpSpPr>
        <p:sp>
          <p:nvSpPr>
            <p:cNvPr id="22" name="角丸四角形 51">
              <a:extLst>
                <a:ext uri="{FF2B5EF4-FFF2-40B4-BE49-F238E27FC236}">
                  <a16:creationId xmlns:a16="http://schemas.microsoft.com/office/drawing/2014/main" id="{00000000-0008-0000-0000-00002D000000}"/>
                </a:ext>
              </a:extLst>
            </p:cNvPr>
            <p:cNvSpPr/>
            <p:nvPr/>
          </p:nvSpPr>
          <p:spPr>
            <a:xfrm>
              <a:off x="72234" y="2162217"/>
              <a:ext cx="4365081" cy="4114208"/>
            </a:xfrm>
            <a:prstGeom prst="roundRect">
              <a:avLst>
                <a:gd name="adj" fmla="val 6194"/>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3" name="正方形/長方形 22">
              <a:extLst>
                <a:ext uri="{FF2B5EF4-FFF2-40B4-BE49-F238E27FC236}">
                  <a16:creationId xmlns:a16="http://schemas.microsoft.com/office/drawing/2014/main" id="{00000000-0008-0000-0000-00002E000000}"/>
                </a:ext>
              </a:extLst>
            </p:cNvPr>
            <p:cNvSpPr/>
            <p:nvPr/>
          </p:nvSpPr>
          <p:spPr>
            <a:xfrm>
              <a:off x="204316" y="2276522"/>
              <a:ext cx="3696968" cy="325821"/>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母子･父子･寡婦福祉資金貸付制度</a:t>
              </a:r>
              <a:endParaRPr lang="ja-JP" altLang="en-US" sz="1100" b="0" cap="none" spc="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24" name="テキスト ボックス 46">
              <a:extLst>
                <a:ext uri="{FF2B5EF4-FFF2-40B4-BE49-F238E27FC236}">
                  <a16:creationId xmlns:a16="http://schemas.microsoft.com/office/drawing/2014/main" id="{00000000-0008-0000-0000-00002F000000}"/>
                </a:ext>
              </a:extLst>
            </p:cNvPr>
            <p:cNvSpPr txBox="1"/>
            <p:nvPr/>
          </p:nvSpPr>
          <p:spPr>
            <a:xfrm>
              <a:off x="167175" y="2857615"/>
              <a:ext cx="4167810" cy="34188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母子家庭・父子家庭および寡婦の生活の安定と、その児童の福祉を図るために、各種資金の貸し付けを行っています。</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［対象者］</a:t>
              </a:r>
              <a:r>
                <a:rPr lang="ja-JP" altLang="en-US" sz="1000" dirty="0">
                  <a:effectLst/>
                  <a:latin typeface="HG丸ｺﾞｼｯｸM-PRO" panose="020F0600000000000000" pitchFamily="50" charset="-128"/>
                  <a:ea typeface="HG丸ｺﾞｼｯｸM-PRO" panose="020F0600000000000000" pitchFamily="50" charset="-128"/>
                </a:rPr>
                <a:t>　○母子家庭の母、父子家庭の父、寡婦</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○母子家庭の母（父子家庭の父）が扶養している児童</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○父母のない児童　</a:t>
              </a:r>
              <a:r>
                <a:rPr lang="ja-JP" altLang="en-US" sz="1000" dirty="0" smtClean="0">
                  <a:effectLst/>
                  <a:latin typeface="HG丸ｺﾞｼｯｸM-PRO" panose="020F0600000000000000" pitchFamily="50" charset="-128"/>
                  <a:ea typeface="HG丸ｺﾞｼｯｸM-PRO" panose="020F0600000000000000" pitchFamily="50" charset="-128"/>
                </a:rPr>
                <a:t>など</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b="1" dirty="0">
                  <a:effectLst/>
                  <a:latin typeface="HG丸ｺﾞｼｯｸM-PRO" panose="020F0600000000000000" pitchFamily="50" charset="-128"/>
                  <a:ea typeface="HG丸ｺﾞｼｯｸM-PRO" panose="020F0600000000000000" pitchFamily="50" charset="-128"/>
                </a:rPr>
                <a:t>［</a:t>
              </a:r>
              <a:r>
                <a:rPr lang="ja-JP" altLang="en-US" sz="1000" b="1" dirty="0">
                  <a:effectLst/>
                  <a:latin typeface="HG丸ｺﾞｼｯｸM-PRO" panose="020F0600000000000000" pitchFamily="50" charset="-128"/>
                  <a:ea typeface="HG丸ｺﾞｼｯｸM-PRO" panose="020F0600000000000000" pitchFamily="50" charset="-128"/>
                </a:rPr>
                <a:t>手続き］</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各種資金の貸し付けがあります。資金に応じて、貸付要件や提出</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書類、貸付限度額が異なりますので、上記問い合わせ先まで事前に</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ご相談ください。</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［資金の種類］</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（修学資金）児童が高校･大学等に就学させるための授業料、</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書籍代、交通費等に必要な資金</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（生活資金）母･父等が知識技能習得や医療･介護、失業中などで、</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生活を安定･維持するために必要な生活費など</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（就学支度資金）児童が就学、修業するために必要な被服等の</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購入に必要な</a:t>
              </a:r>
              <a:r>
                <a:rPr lang="ja-JP" altLang="en-US" sz="1000" dirty="0" smtClean="0">
                  <a:effectLst/>
                  <a:latin typeface="HG丸ｺﾞｼｯｸM-PRO" panose="020F0600000000000000" pitchFamily="50" charset="-128"/>
                  <a:ea typeface="HG丸ｺﾞｼｯｸM-PRO" panose="020F0600000000000000" pitchFamily="50" charset="-128"/>
                </a:rPr>
                <a:t>資金</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その他</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a:t>
              </a:r>
              <a:r>
                <a:rPr lang="ja-JP" altLang="en-US" sz="1000" dirty="0">
                  <a:effectLst/>
                  <a:latin typeface="HG丸ｺﾞｼｯｸM-PRO" panose="020F0600000000000000" pitchFamily="50" charset="-128"/>
                  <a:ea typeface="HG丸ｺﾞｼｯｸM-PRO" panose="020F0600000000000000" pitchFamily="50" charset="-128"/>
                </a:rPr>
                <a:t>事業開始資金、事業継続資金、技能習得資金、修業資金、</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就職支度資金、医療介護資金、住宅資金、転宅資金、結婚資金</a:t>
              </a:r>
              <a:r>
                <a:rPr lang="ja-JP" altLang="en-US" sz="1000" dirty="0" smtClean="0">
                  <a:effectLst/>
                  <a:latin typeface="HG丸ｺﾞｼｯｸM-PRO" panose="020F0600000000000000" pitchFamily="50" charset="-128"/>
                  <a:ea typeface="HG丸ｺﾞｼｯｸM-PRO" panose="020F0600000000000000" pitchFamily="50" charset="-128"/>
                </a:rPr>
                <a:t>）</a:t>
              </a:r>
              <a:endParaRPr lang="en-US" altLang="ja-JP" sz="1000" dirty="0">
                <a:effectLst/>
                <a:latin typeface="HG丸ｺﾞｼｯｸM-PRO" panose="020F0600000000000000" pitchFamily="50" charset="-128"/>
                <a:ea typeface="HG丸ｺﾞｼｯｸM-PRO" panose="020F0600000000000000" pitchFamily="50" charset="-128"/>
              </a:endParaRPr>
            </a:p>
          </p:txBody>
        </p:sp>
        <p:sp>
          <p:nvSpPr>
            <p:cNvPr id="25" name="正方形/長方形 24">
              <a:extLst>
                <a:ext uri="{FF2B5EF4-FFF2-40B4-BE49-F238E27FC236}">
                  <a16:creationId xmlns:a16="http://schemas.microsoft.com/office/drawing/2014/main" id="{00000000-0008-0000-0000-000030000000}"/>
                </a:ext>
              </a:extLst>
            </p:cNvPr>
            <p:cNvSpPr/>
            <p:nvPr/>
          </p:nvSpPr>
          <p:spPr>
            <a:xfrm>
              <a:off x="-415895" y="2478901"/>
              <a:ext cx="4766559" cy="466883"/>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ts val="1600"/>
                </a:lnSpc>
              </a:pPr>
              <a:r>
                <a:rPr lang="ja-JP" altLang="en-US" sz="9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手続き・問合せは 、</a:t>
              </a:r>
              <a:r>
                <a:rPr lang="ja-JP" altLang="en-US"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熊本県県南広域本部福祉課</a:t>
              </a:r>
              <a:r>
                <a:rPr lang="ja-JP" altLang="en-US" sz="1100" b="0" cap="none" spc="0" baseline="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TEL 33-8756</a:t>
              </a:r>
              <a:r>
                <a:rPr lang="ja-JP" altLang="en-US"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へ</a:t>
              </a:r>
            </a:p>
          </p:txBody>
        </p:sp>
      </p:grpSp>
      <p:grpSp>
        <p:nvGrpSpPr>
          <p:cNvPr id="5" name="グループ化 4">
            <a:extLst>
              <a:ext uri="{FF2B5EF4-FFF2-40B4-BE49-F238E27FC236}">
                <a16:creationId xmlns:a16="http://schemas.microsoft.com/office/drawing/2014/main" id="{00000000-0008-0000-0000-000052000000}"/>
              </a:ext>
            </a:extLst>
          </p:cNvPr>
          <p:cNvGrpSpPr/>
          <p:nvPr/>
        </p:nvGrpSpPr>
        <p:grpSpPr>
          <a:xfrm>
            <a:off x="126852" y="8551447"/>
            <a:ext cx="4971649" cy="1799163"/>
            <a:chOff x="39184" y="9014025"/>
            <a:chExt cx="4828536" cy="3704974"/>
          </a:xfrm>
        </p:grpSpPr>
        <p:grpSp>
          <p:nvGrpSpPr>
            <p:cNvPr id="17" name="グループ化 16">
              <a:extLst>
                <a:ext uri="{FF2B5EF4-FFF2-40B4-BE49-F238E27FC236}">
                  <a16:creationId xmlns:a16="http://schemas.microsoft.com/office/drawing/2014/main" id="{00000000-0008-0000-0000-000053000000}"/>
                </a:ext>
              </a:extLst>
            </p:cNvPr>
            <p:cNvGrpSpPr/>
            <p:nvPr/>
          </p:nvGrpSpPr>
          <p:grpSpPr>
            <a:xfrm>
              <a:off x="39184" y="9014025"/>
              <a:ext cx="4373082" cy="3704974"/>
              <a:chOff x="39184" y="9014025"/>
              <a:chExt cx="4373082" cy="3704974"/>
            </a:xfrm>
          </p:grpSpPr>
          <p:sp>
            <p:nvSpPr>
              <p:cNvPr id="19" name="角丸四角形 84">
                <a:extLst>
                  <a:ext uri="{FF2B5EF4-FFF2-40B4-BE49-F238E27FC236}">
                    <a16:creationId xmlns:a16="http://schemas.microsoft.com/office/drawing/2014/main" id="{00000000-0008-0000-0000-000055000000}"/>
                  </a:ext>
                </a:extLst>
              </p:cNvPr>
              <p:cNvSpPr/>
              <p:nvPr/>
            </p:nvSpPr>
            <p:spPr>
              <a:xfrm>
                <a:off x="39184" y="9014025"/>
                <a:ext cx="4373082" cy="3704974"/>
              </a:xfrm>
              <a:prstGeom prst="roundRect">
                <a:avLst>
                  <a:gd name="adj" fmla="val 12772"/>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0" name="正方形/長方形 19">
                <a:extLst>
                  <a:ext uri="{FF2B5EF4-FFF2-40B4-BE49-F238E27FC236}">
                    <a16:creationId xmlns:a16="http://schemas.microsoft.com/office/drawing/2014/main" id="{00000000-0008-0000-0000-000056000000}"/>
                  </a:ext>
                </a:extLst>
              </p:cNvPr>
              <p:cNvSpPr/>
              <p:nvPr/>
            </p:nvSpPr>
            <p:spPr>
              <a:xfrm>
                <a:off x="160939" y="9173969"/>
                <a:ext cx="3182617" cy="831680"/>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ＪＲ通勤定期の割引</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21" name="正方形/長方形 20">
                <a:extLst>
                  <a:ext uri="{FF2B5EF4-FFF2-40B4-BE49-F238E27FC236}">
                    <a16:creationId xmlns:a16="http://schemas.microsoft.com/office/drawing/2014/main" id="{00000000-0008-0000-0000-000057000000}"/>
                  </a:ext>
                </a:extLst>
              </p:cNvPr>
              <p:cNvSpPr/>
              <p:nvPr/>
            </p:nvSpPr>
            <p:spPr>
              <a:xfrm>
                <a:off x="1475446" y="9233359"/>
                <a:ext cx="2850062" cy="831680"/>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手続き・問合せは、こども未来課 へ</a:t>
                </a:r>
              </a:p>
            </p:txBody>
          </p:sp>
        </p:grpSp>
        <p:sp>
          <p:nvSpPr>
            <p:cNvPr id="18" name="テキスト ボックス 83">
              <a:extLst>
                <a:ext uri="{FF2B5EF4-FFF2-40B4-BE49-F238E27FC236}">
                  <a16:creationId xmlns:a16="http://schemas.microsoft.com/office/drawing/2014/main" id="{00000000-0008-0000-0000-000054000000}"/>
                </a:ext>
              </a:extLst>
            </p:cNvPr>
            <p:cNvSpPr txBox="1"/>
            <p:nvPr/>
          </p:nvSpPr>
          <p:spPr>
            <a:xfrm>
              <a:off x="105571" y="10023283"/>
              <a:ext cx="4762149" cy="255377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en-US" altLang="ja-JP" sz="1000" dirty="0">
                  <a:effectLst/>
                  <a:latin typeface="HG丸ｺﾞｼｯｸM-PRO" pitchFamily="50" charset="-128"/>
                  <a:ea typeface="HG丸ｺﾞｼｯｸM-PRO" pitchFamily="50" charset="-128"/>
                </a:rPr>
                <a:t>JR</a:t>
              </a:r>
              <a:r>
                <a:rPr lang="ja-JP" altLang="en-US" sz="1000" dirty="0">
                  <a:effectLst/>
                  <a:latin typeface="HG丸ｺﾞｼｯｸM-PRO" pitchFamily="50" charset="-128"/>
                  <a:ea typeface="HG丸ｺﾞｼｯｸM-PRO" pitchFamily="50" charset="-128"/>
                </a:rPr>
                <a:t>の通勤定期乗車券を</a:t>
              </a:r>
              <a:r>
                <a:rPr lang="en-US" altLang="ja-JP" sz="1000" dirty="0">
                  <a:effectLst/>
                  <a:latin typeface="HG丸ｺﾞｼｯｸM-PRO" pitchFamily="50" charset="-128"/>
                  <a:ea typeface="HG丸ｺﾞｼｯｸM-PRO" pitchFamily="50" charset="-128"/>
                </a:rPr>
                <a:t>3</a:t>
              </a:r>
              <a:r>
                <a:rPr lang="ja-JP" altLang="en-US" sz="1000" dirty="0">
                  <a:effectLst/>
                  <a:latin typeface="HG丸ｺﾞｼｯｸM-PRO" pitchFamily="50" charset="-128"/>
                  <a:ea typeface="HG丸ｺﾞｼｯｸM-PRO" pitchFamily="50" charset="-128"/>
                </a:rPr>
                <a:t>割引で購入できます。</a:t>
              </a:r>
              <a:endParaRPr lang="en-US" altLang="ja-JP" sz="1000" dirty="0">
                <a:effectLst/>
                <a:latin typeface="HG丸ｺﾞｼｯｸM-PRO" pitchFamily="50" charset="-128"/>
                <a:ea typeface="HG丸ｺﾞｼｯｸM-PRO" pitchFamily="50" charset="-128"/>
              </a:endParaRPr>
            </a:p>
            <a:p>
              <a:pPr rtl="0" eaLnBrk="1" latinLnBrk="0" hangingPunct="1"/>
              <a:r>
                <a:rPr lang="ja-JP" altLang="en-US" sz="1000" dirty="0">
                  <a:effectLst/>
                  <a:latin typeface="HG丸ｺﾞｼｯｸM-PRO" pitchFamily="50" charset="-128"/>
                  <a:ea typeface="HG丸ｺﾞｼｯｸM-PRO" pitchFamily="50" charset="-128"/>
                </a:rPr>
                <a:t>　</a:t>
              </a:r>
              <a:r>
                <a:rPr lang="en-US" altLang="ja-JP" sz="1000" dirty="0">
                  <a:effectLst/>
                  <a:latin typeface="HG丸ｺﾞｼｯｸM-PRO" pitchFamily="50" charset="-128"/>
                  <a:ea typeface="HG丸ｺﾞｼｯｸM-PRO" pitchFamily="50" charset="-128"/>
                </a:rPr>
                <a:t>※</a:t>
              </a:r>
              <a:r>
                <a:rPr lang="ja-JP" altLang="en-US" sz="1000" dirty="0">
                  <a:effectLst/>
                  <a:latin typeface="HG丸ｺﾞｼｯｸM-PRO" pitchFamily="50" charset="-128"/>
                  <a:ea typeface="HG丸ｺﾞｼｯｸM-PRO" pitchFamily="50" charset="-128"/>
                </a:rPr>
                <a:t>他の割引（学割など）との併用はできません</a:t>
              </a:r>
              <a:endParaRPr lang="en-US" altLang="ja-JP" sz="1000" dirty="0">
                <a:effectLst/>
                <a:latin typeface="HG丸ｺﾞｼｯｸM-PRO" pitchFamily="50" charset="-128"/>
                <a:ea typeface="HG丸ｺﾞｼｯｸM-PRO" pitchFamily="50" charset="-128"/>
              </a:endParaRPr>
            </a:p>
            <a:p>
              <a:pPr rtl="0" eaLnBrk="1" latinLnBrk="0" hangingPunct="1"/>
              <a:endParaRPr lang="en-US" altLang="ja-JP" sz="1000" dirty="0">
                <a:effectLst/>
                <a:latin typeface="HG丸ｺﾞｼｯｸM-PRO" pitchFamily="50" charset="-128"/>
                <a:ea typeface="HG丸ｺﾞｼｯｸM-PRO" pitchFamily="50" charset="-128"/>
              </a:endParaRPr>
            </a:p>
            <a:p>
              <a:pPr rtl="0" eaLnBrk="1" latinLnBrk="0" hangingPunct="1"/>
              <a:r>
                <a:rPr lang="ja-JP" altLang="en-US" sz="1000" b="1" dirty="0">
                  <a:effectLst/>
                  <a:latin typeface="HG丸ｺﾞｼｯｸM-PRO" pitchFamily="50" charset="-128"/>
                  <a:ea typeface="HG丸ｺﾞｼｯｸM-PRO" pitchFamily="50" charset="-128"/>
                </a:rPr>
                <a:t>［</a:t>
              </a:r>
              <a:r>
                <a:rPr lang="ja-JP" altLang="en-US" sz="900" b="1" dirty="0">
                  <a:effectLst/>
                  <a:latin typeface="HG丸ｺﾞｼｯｸM-PRO" pitchFamily="50" charset="-128"/>
                  <a:ea typeface="HG丸ｺﾞｼｯｸM-PRO" pitchFamily="50" charset="-128"/>
                </a:rPr>
                <a:t>対象者</a:t>
              </a:r>
              <a:r>
                <a:rPr lang="ja-JP" altLang="en-US" sz="1000" b="1" dirty="0">
                  <a:effectLst/>
                  <a:latin typeface="HG丸ｺﾞｼｯｸM-PRO" pitchFamily="50" charset="-128"/>
                  <a:ea typeface="HG丸ｺﾞｼｯｸM-PRO" pitchFamily="50" charset="-128"/>
                </a:rPr>
                <a:t>］</a:t>
              </a:r>
              <a:r>
                <a:rPr lang="ja-JP" altLang="en-US" sz="1000" b="0" dirty="0">
                  <a:effectLst/>
                  <a:latin typeface="HG丸ｺﾞｼｯｸM-PRO" pitchFamily="50" charset="-128"/>
                  <a:ea typeface="HG丸ｺﾞｼｯｸM-PRO" pitchFamily="50" charset="-128"/>
                </a:rPr>
                <a:t>　</a:t>
              </a:r>
              <a:r>
                <a:rPr lang="ja-JP" altLang="en-US" sz="1000" dirty="0">
                  <a:effectLst/>
                  <a:latin typeface="HG丸ｺﾞｼｯｸM-PRO" pitchFamily="50" charset="-128"/>
                  <a:ea typeface="HG丸ｺﾞｼｯｸM-PRO" pitchFamily="50" charset="-128"/>
                </a:rPr>
                <a:t>児童扶養手当の受給者および同一世帯の方</a:t>
              </a:r>
              <a:endParaRPr lang="en-US" altLang="ja-JP" sz="1000" dirty="0">
                <a:effectLst/>
                <a:latin typeface="HG丸ｺﾞｼｯｸM-PRO" pitchFamily="50" charset="-128"/>
                <a:ea typeface="HG丸ｺﾞｼｯｸM-PRO" pitchFamily="50" charset="-128"/>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ja-JP" sz="1000" b="1" dirty="0">
                  <a:solidFill>
                    <a:schemeClr val="dk1"/>
                  </a:solidFill>
                  <a:latin typeface="HG丸ｺﾞｼｯｸM-PRO" pitchFamily="50" charset="-128"/>
                  <a:ea typeface="HG丸ｺﾞｼｯｸM-PRO" pitchFamily="50" charset="-128"/>
                </a:rPr>
                <a:t>［</a:t>
              </a:r>
              <a:r>
                <a:rPr lang="ja-JP" altLang="en-US" sz="900" b="1" dirty="0">
                  <a:solidFill>
                    <a:schemeClr val="dk1"/>
                  </a:solidFill>
                  <a:latin typeface="HG丸ｺﾞｼｯｸM-PRO" pitchFamily="50" charset="-128"/>
                  <a:ea typeface="HG丸ｺﾞｼｯｸM-PRO" pitchFamily="50" charset="-128"/>
                  <a:cs typeface="+mn-cs"/>
                </a:rPr>
                <a:t>手続き</a:t>
              </a:r>
              <a:r>
                <a:rPr lang="ja-JP" altLang="ja-JP" sz="1000" b="1" dirty="0">
                  <a:solidFill>
                    <a:schemeClr val="dk1"/>
                  </a:solidFill>
                  <a:latin typeface="HG丸ｺﾞｼｯｸM-PRO" pitchFamily="50" charset="-128"/>
                  <a:ea typeface="HG丸ｺﾞｼｯｸM-PRO" pitchFamily="50" charset="-128"/>
                  <a:cs typeface="+mn-cs"/>
                </a:rPr>
                <a:t>］</a:t>
              </a:r>
              <a:r>
                <a:rPr lang="ja-JP" altLang="en-US" sz="1000" b="1" dirty="0">
                  <a:solidFill>
                    <a:schemeClr val="dk1"/>
                  </a:solidFill>
                  <a:latin typeface="HG丸ｺﾞｼｯｸM-PRO" pitchFamily="50" charset="-128"/>
                  <a:ea typeface="HG丸ｺﾞｼｯｸM-PRO" pitchFamily="50" charset="-128"/>
                  <a:cs typeface="+mn-cs"/>
                </a:rPr>
                <a:t>　</a:t>
              </a:r>
              <a:r>
                <a:rPr lang="ja-JP" altLang="en-US" sz="1000" b="0" dirty="0">
                  <a:solidFill>
                    <a:schemeClr val="dk1"/>
                  </a:solidFill>
                  <a:latin typeface="HG丸ｺﾞｼｯｸM-PRO" pitchFamily="50" charset="-128"/>
                  <a:ea typeface="HG丸ｺﾞｼｯｸM-PRO" pitchFamily="50" charset="-128"/>
                  <a:cs typeface="+mn-cs"/>
                </a:rPr>
                <a:t>こども未来課で申請を行ってください</a:t>
              </a:r>
              <a:endParaRPr lang="en-US" altLang="ja-JP" sz="1000" b="0" dirty="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ja-JP" sz="1000" b="1" dirty="0">
                  <a:solidFill>
                    <a:schemeClr val="dk1"/>
                  </a:solidFill>
                  <a:latin typeface="HG丸ｺﾞｼｯｸM-PRO" pitchFamily="50" charset="-128"/>
                  <a:ea typeface="HG丸ｺﾞｼｯｸM-PRO" pitchFamily="50" charset="-128"/>
                  <a:cs typeface="+mn-cs"/>
                </a:rPr>
                <a:t>［</a:t>
              </a:r>
              <a:r>
                <a:rPr lang="ja-JP" altLang="en-US" sz="900" b="1" dirty="0">
                  <a:solidFill>
                    <a:schemeClr val="dk1"/>
                  </a:solidFill>
                  <a:latin typeface="HG丸ｺﾞｼｯｸM-PRO" pitchFamily="50" charset="-128"/>
                  <a:ea typeface="HG丸ｺﾞｼｯｸM-PRO" pitchFamily="50" charset="-128"/>
                  <a:cs typeface="+mn-cs"/>
                </a:rPr>
                <a:t>持参するもの</a:t>
              </a:r>
              <a:r>
                <a:rPr lang="ja-JP" altLang="ja-JP" sz="1000" b="1" dirty="0">
                  <a:solidFill>
                    <a:schemeClr val="dk1"/>
                  </a:solidFill>
                  <a:latin typeface="HG丸ｺﾞｼｯｸM-PRO" pitchFamily="50" charset="-128"/>
                  <a:ea typeface="HG丸ｺﾞｼｯｸM-PRO" pitchFamily="50" charset="-128"/>
                  <a:cs typeface="+mn-cs"/>
                </a:rPr>
                <a:t>］</a:t>
              </a:r>
              <a:r>
                <a:rPr lang="ja-JP" altLang="en-US" sz="1000" b="1" dirty="0">
                  <a:solidFill>
                    <a:schemeClr val="dk1"/>
                  </a:solidFill>
                  <a:latin typeface="HG丸ｺﾞｼｯｸM-PRO" pitchFamily="50" charset="-128"/>
                  <a:ea typeface="HG丸ｺﾞｼｯｸM-PRO" pitchFamily="50" charset="-128"/>
                  <a:cs typeface="+mn-cs"/>
                </a:rPr>
                <a:t>　</a:t>
              </a:r>
              <a:r>
                <a:rPr lang="ja-JP" altLang="en-US" sz="1000" b="0" dirty="0">
                  <a:solidFill>
                    <a:schemeClr val="dk1"/>
                  </a:solidFill>
                  <a:latin typeface="HG丸ｺﾞｼｯｸM-PRO" pitchFamily="50" charset="-128"/>
                  <a:ea typeface="HG丸ｺﾞｼｯｸM-PRO" pitchFamily="50" charset="-128"/>
                  <a:cs typeface="+mn-cs"/>
                </a:rPr>
                <a:t>児童扶養手当証書、印鑑</a:t>
              </a:r>
              <a:endParaRPr lang="en-US" altLang="ja-JP" sz="1000" b="0" dirty="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1" dirty="0">
                  <a:solidFill>
                    <a:schemeClr val="dk1"/>
                  </a:solidFill>
                  <a:latin typeface="HG丸ｺﾞｼｯｸM-PRO" pitchFamily="50" charset="-128"/>
                  <a:ea typeface="HG丸ｺﾞｼｯｸM-PRO" pitchFamily="50" charset="-128"/>
                  <a:cs typeface="+mn-cs"/>
                </a:rPr>
                <a:t>　　　　　　　　</a:t>
              </a:r>
              <a:r>
                <a:rPr lang="ja-JP" altLang="en-US" sz="1000" b="1" dirty="0" smtClean="0">
                  <a:solidFill>
                    <a:schemeClr val="dk1"/>
                  </a:solidFill>
                  <a:latin typeface="HG丸ｺﾞｼｯｸM-PRO" pitchFamily="50" charset="-128"/>
                  <a:ea typeface="HG丸ｺﾞｼｯｸM-PRO" pitchFamily="50" charset="-128"/>
                  <a:cs typeface="+mn-cs"/>
                </a:rPr>
                <a:t> </a:t>
              </a:r>
              <a:r>
                <a:rPr lang="ja-JP" altLang="en-US" sz="1000" b="0" dirty="0" smtClean="0">
                  <a:solidFill>
                    <a:schemeClr val="dk1"/>
                  </a:solidFill>
                  <a:latin typeface="HG丸ｺﾞｼｯｸM-PRO" pitchFamily="50" charset="-128"/>
                  <a:ea typeface="HG丸ｺﾞｼｯｸM-PRO" pitchFamily="50" charset="-128"/>
                  <a:cs typeface="+mn-cs"/>
                </a:rPr>
                <a:t>定期</a:t>
              </a:r>
              <a:r>
                <a:rPr lang="ja-JP" altLang="en-US" sz="1000" b="0" dirty="0">
                  <a:solidFill>
                    <a:schemeClr val="dk1"/>
                  </a:solidFill>
                  <a:latin typeface="HG丸ｺﾞｼｯｸM-PRO" pitchFamily="50" charset="-128"/>
                  <a:ea typeface="HG丸ｺﾞｼｯｸM-PRO" pitchFamily="50" charset="-128"/>
                  <a:cs typeface="+mn-cs"/>
                </a:rPr>
                <a:t>を購入する人の写真</a:t>
              </a:r>
              <a:r>
                <a:rPr lang="ja-JP" altLang="en-US" sz="800" b="0" dirty="0">
                  <a:solidFill>
                    <a:schemeClr val="dk1"/>
                  </a:solidFill>
                  <a:latin typeface="HG丸ｺﾞｼｯｸM-PRO" pitchFamily="50" charset="-128"/>
                  <a:ea typeface="HG丸ｺﾞｼｯｸM-PRO" pitchFamily="50" charset="-128"/>
                  <a:cs typeface="+mn-cs"/>
                </a:rPr>
                <a:t>（上半身</a:t>
              </a:r>
              <a:r>
                <a:rPr lang="en-US" altLang="ja-JP" sz="800" b="0" dirty="0">
                  <a:solidFill>
                    <a:schemeClr val="dk1"/>
                  </a:solidFill>
                  <a:latin typeface="HG丸ｺﾞｼｯｸM-PRO" pitchFamily="50" charset="-128"/>
                  <a:ea typeface="HG丸ｺﾞｼｯｸM-PRO" pitchFamily="50" charset="-128"/>
                  <a:cs typeface="+mn-cs"/>
                </a:rPr>
                <a:t>4</a:t>
              </a:r>
              <a:r>
                <a:rPr lang="ja-JP" altLang="en-US" sz="800" b="0" dirty="0">
                  <a:solidFill>
                    <a:schemeClr val="dk1"/>
                  </a:solidFill>
                  <a:latin typeface="HG丸ｺﾞｼｯｸM-PRO" pitchFamily="50" charset="-128"/>
                  <a:ea typeface="HG丸ｺﾞｼｯｸM-PRO" pitchFamily="50" charset="-128"/>
                  <a:cs typeface="+mn-cs"/>
                </a:rPr>
                <a:t>ｃｍ</a:t>
              </a:r>
              <a:r>
                <a:rPr lang="en-US" altLang="ja-JP" sz="800" b="0" dirty="0">
                  <a:solidFill>
                    <a:schemeClr val="dk1"/>
                  </a:solidFill>
                  <a:latin typeface="HG丸ｺﾞｼｯｸM-PRO" pitchFamily="50" charset="-128"/>
                  <a:ea typeface="HG丸ｺﾞｼｯｸM-PRO" pitchFamily="50" charset="-128"/>
                  <a:cs typeface="+mn-cs"/>
                </a:rPr>
                <a:t>×3ⅽ</a:t>
              </a:r>
              <a:r>
                <a:rPr lang="ja-JP" altLang="en-US" sz="800" b="0" dirty="0">
                  <a:solidFill>
                    <a:schemeClr val="dk1"/>
                  </a:solidFill>
                  <a:latin typeface="HG丸ｺﾞｼｯｸM-PRO" pitchFamily="50" charset="-128"/>
                  <a:ea typeface="HG丸ｺﾞｼｯｸM-PRO" pitchFamily="50" charset="-128"/>
                  <a:cs typeface="+mn-cs"/>
                </a:rPr>
                <a:t>ｍ）</a:t>
              </a:r>
              <a:endParaRPr lang="en-US" altLang="ja-JP" sz="800" b="0" dirty="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endParaRPr lang="en-US" altLang="ja-JP" sz="1050" b="1" dirty="0">
                <a:solidFill>
                  <a:schemeClr val="dk1"/>
                </a:solidFill>
                <a:latin typeface="+mn-lt"/>
                <a:ea typeface="+mn-ea"/>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50" b="1" dirty="0">
                  <a:solidFill>
                    <a:schemeClr val="dk1"/>
                  </a:solidFill>
                  <a:latin typeface="+mn-lt"/>
                  <a:ea typeface="+mn-ea"/>
                  <a:cs typeface="+mn-cs"/>
                </a:rPr>
                <a:t>　　　　　　　　</a:t>
              </a:r>
              <a:endParaRPr lang="en-US" altLang="ja-JP" sz="1050" b="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50" dirty="0">
                  <a:effectLst/>
                  <a:latin typeface="HG丸ｺﾞｼｯｸM-PRO" panose="020F0600000000000000" pitchFamily="50" charset="-128"/>
                  <a:ea typeface="HG丸ｺﾞｼｯｸM-PRO" panose="020F0600000000000000" pitchFamily="50" charset="-128"/>
                </a:rPr>
                <a:t>　</a:t>
              </a:r>
              <a:endParaRPr lang="ja-JP" altLang="ja-JP" sz="1050" dirty="0">
                <a:effectLst/>
                <a:latin typeface="HG丸ｺﾞｼｯｸM-PRO" panose="020F0600000000000000" pitchFamily="50" charset="-128"/>
                <a:ea typeface="HG丸ｺﾞｼｯｸM-PRO" panose="020F0600000000000000" pitchFamily="50" charset="-128"/>
              </a:endParaRPr>
            </a:p>
          </p:txBody>
        </p:sp>
      </p:grpSp>
      <p:grpSp>
        <p:nvGrpSpPr>
          <p:cNvPr id="6" name="グループ化 5">
            <a:extLst>
              <a:ext uri="{FF2B5EF4-FFF2-40B4-BE49-F238E27FC236}">
                <a16:creationId xmlns:a16="http://schemas.microsoft.com/office/drawing/2014/main" id="{00000000-0008-0000-0000-00006E000000}"/>
              </a:ext>
            </a:extLst>
          </p:cNvPr>
          <p:cNvGrpSpPr/>
          <p:nvPr/>
        </p:nvGrpSpPr>
        <p:grpSpPr>
          <a:xfrm>
            <a:off x="128307" y="6744508"/>
            <a:ext cx="4638675" cy="1624157"/>
            <a:chOff x="47625" y="6838950"/>
            <a:chExt cx="4473140" cy="3344588"/>
          </a:xfrm>
        </p:grpSpPr>
        <p:grpSp>
          <p:nvGrpSpPr>
            <p:cNvPr id="13" name="グループ化 12">
              <a:extLst>
                <a:ext uri="{FF2B5EF4-FFF2-40B4-BE49-F238E27FC236}">
                  <a16:creationId xmlns:a16="http://schemas.microsoft.com/office/drawing/2014/main" id="{00000000-0008-0000-0000-00006F000000}"/>
                </a:ext>
              </a:extLst>
            </p:cNvPr>
            <p:cNvGrpSpPr/>
            <p:nvPr/>
          </p:nvGrpSpPr>
          <p:grpSpPr>
            <a:xfrm>
              <a:off x="47625" y="6838950"/>
              <a:ext cx="4473140" cy="3344588"/>
              <a:chOff x="47625" y="6838950"/>
              <a:chExt cx="4473140" cy="3344588"/>
            </a:xfrm>
          </p:grpSpPr>
          <p:sp>
            <p:nvSpPr>
              <p:cNvPr id="15" name="角丸四角形 112">
                <a:extLst>
                  <a:ext uri="{FF2B5EF4-FFF2-40B4-BE49-F238E27FC236}">
                    <a16:creationId xmlns:a16="http://schemas.microsoft.com/office/drawing/2014/main" id="{00000000-0008-0000-0000-000071000000}"/>
                  </a:ext>
                </a:extLst>
              </p:cNvPr>
              <p:cNvSpPr/>
              <p:nvPr/>
            </p:nvSpPr>
            <p:spPr>
              <a:xfrm>
                <a:off x="47625" y="6838950"/>
                <a:ext cx="4339415" cy="3344588"/>
              </a:xfrm>
              <a:prstGeom prst="roundRect">
                <a:avLst>
                  <a:gd name="adj" fmla="val 12772"/>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6" name="正方形/長方形 15">
                <a:extLst>
                  <a:ext uri="{FF2B5EF4-FFF2-40B4-BE49-F238E27FC236}">
                    <a16:creationId xmlns:a16="http://schemas.microsoft.com/office/drawing/2014/main" id="{00000000-0008-0000-0000-000072000000}"/>
                  </a:ext>
                </a:extLst>
              </p:cNvPr>
              <p:cNvSpPr/>
              <p:nvPr/>
            </p:nvSpPr>
            <p:spPr>
              <a:xfrm>
                <a:off x="170182" y="6943726"/>
                <a:ext cx="4350583" cy="719038"/>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公営住宅の倍率優遇制度</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grpSp>
        <p:sp>
          <p:nvSpPr>
            <p:cNvPr id="14" name="テキスト ボックス 111">
              <a:extLst>
                <a:ext uri="{FF2B5EF4-FFF2-40B4-BE49-F238E27FC236}">
                  <a16:creationId xmlns:a16="http://schemas.microsoft.com/office/drawing/2014/main" id="{00000000-0008-0000-0000-000070000000}"/>
                </a:ext>
              </a:extLst>
            </p:cNvPr>
            <p:cNvSpPr txBox="1"/>
            <p:nvPr/>
          </p:nvSpPr>
          <p:spPr>
            <a:xfrm>
              <a:off x="199134" y="7662763"/>
              <a:ext cx="4304209" cy="23050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県営住宅や市営住宅の入居にあたり、条例に定める入居基準を</a:t>
              </a:r>
              <a:r>
                <a:rPr lang="ja-JP" altLang="en-US" sz="1000" dirty="0" smtClean="0">
                  <a:effectLst/>
                  <a:latin typeface="HG丸ｺﾞｼｯｸM-PRO" panose="020F0600000000000000" pitchFamily="50" charset="-128"/>
                  <a:ea typeface="HG丸ｺﾞｼｯｸM-PRO" panose="020F0600000000000000" pitchFamily="50" charset="-128"/>
                </a:rPr>
                <a:t>備えて</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いる</a:t>
              </a:r>
              <a:r>
                <a:rPr lang="ja-JP" altLang="en-US" sz="1000" dirty="0">
                  <a:effectLst/>
                  <a:latin typeface="HG丸ｺﾞｼｯｸM-PRO" panose="020F0600000000000000" pitchFamily="50" charset="-128"/>
                  <a:ea typeface="HG丸ｺﾞｼｯｸM-PRO" panose="020F0600000000000000" pitchFamily="50" charset="-128"/>
                </a:rPr>
                <a:t>ひとり親世帯に対しては、抽選倍率を２倍にします</a:t>
              </a:r>
              <a:r>
                <a:rPr lang="ja-JP" altLang="en-US" sz="1000" dirty="0" smtClean="0">
                  <a:effectLst/>
                  <a:latin typeface="HG丸ｺﾞｼｯｸM-PRO" panose="020F0600000000000000" pitchFamily="50" charset="-128"/>
                  <a:ea typeface="HG丸ｺﾞｼｯｸM-PRO" panose="020F0600000000000000" pitchFamily="50" charset="-128"/>
                </a:rPr>
                <a:t>。</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 抽選</a:t>
              </a:r>
              <a:r>
                <a:rPr lang="ja-JP" altLang="en-US" sz="1000" dirty="0">
                  <a:effectLst/>
                  <a:latin typeface="HG丸ｺﾞｼｯｸM-PRO" panose="020F0600000000000000" pitchFamily="50" charset="-128"/>
                  <a:ea typeface="HG丸ｺﾞｼｯｸM-PRO" panose="020F0600000000000000" pitchFamily="50" charset="-128"/>
                </a:rPr>
                <a:t>番号を２つ付与</a:t>
              </a:r>
              <a:r>
                <a:rPr lang="ja-JP" altLang="en-US" sz="1000" dirty="0" smtClean="0">
                  <a:effectLst/>
                  <a:latin typeface="HG丸ｺﾞｼｯｸM-PRO" panose="020F0600000000000000" pitchFamily="50" charset="-128"/>
                  <a:ea typeface="HG丸ｺﾞｼｯｸM-PRO" panose="020F0600000000000000" pitchFamily="50" charset="-128"/>
                </a:rPr>
                <a:t>します</a:t>
              </a:r>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effectLst/>
                  <a:latin typeface="HG丸ｺﾞｼｯｸM-PRO" panose="020F0600000000000000" pitchFamily="50" charset="-128"/>
                  <a:ea typeface="HG丸ｺﾞｼｯｸM-PRO" panose="020F0600000000000000" pitchFamily="50" charset="-128"/>
                </a:rPr>
                <a:t>）</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お問合せ先</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a:t>
              </a:r>
            </a:p>
            <a:p>
              <a:pPr rtl="0" eaLnBrk="1" latinLnBrk="0" hangingPunct="1"/>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県営住宅</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　県営住宅･熊本県住宅供給公社　</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096-382-5551</a:t>
              </a:r>
            </a:p>
            <a:p>
              <a:pPr rtl="0" eaLnBrk="1" latinLnBrk="0" hangingPunct="1"/>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市営住宅</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　八代市</a:t>
              </a:r>
              <a:r>
                <a:rPr lang="ja-JP" altLang="en-US" sz="1000" b="1" dirty="0" smtClean="0">
                  <a:solidFill>
                    <a:schemeClr val="dk1"/>
                  </a:solidFill>
                  <a:effectLst/>
                  <a:latin typeface="HG丸ｺﾞｼｯｸM-PRO" panose="020F0600000000000000" pitchFamily="50" charset="-128"/>
                  <a:ea typeface="HG丸ｺﾞｼｯｸM-PRO" panose="020F0600000000000000" pitchFamily="50" charset="-128"/>
                  <a:cs typeface="+mn-cs"/>
                </a:rPr>
                <a:t>役所住宅課</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b="1" dirty="0">
                  <a:solidFill>
                    <a:schemeClr val="dk1"/>
                  </a:solidFill>
                  <a:effectLst/>
                  <a:latin typeface="HG丸ｺﾞｼｯｸM-PRO" panose="020F0600000000000000" pitchFamily="50" charset="-128"/>
                  <a:ea typeface="HG丸ｺﾞｼｯｸM-PRO" panose="020F0600000000000000" pitchFamily="50" charset="-128"/>
                  <a:cs typeface="+mn-cs"/>
                </a:rPr>
                <a:t>33-4122</a:t>
              </a:r>
              <a:endParaRPr lang="en-US" altLang="ja-JP" sz="1050" b="1" dirty="0">
                <a:solidFill>
                  <a:schemeClr val="dk1"/>
                </a:solidFill>
                <a:latin typeface="+mn-lt"/>
                <a:ea typeface="+mn-ea"/>
                <a:cs typeface="+mn-cs"/>
              </a:endParaRPr>
            </a:p>
          </p:txBody>
        </p:sp>
      </p:grpSp>
      <p:grpSp>
        <p:nvGrpSpPr>
          <p:cNvPr id="7" name="グループ化 6">
            <a:extLst>
              <a:ext uri="{FF2B5EF4-FFF2-40B4-BE49-F238E27FC236}">
                <a16:creationId xmlns:a16="http://schemas.microsoft.com/office/drawing/2014/main" id="{00000000-0008-0000-0000-000090000000}"/>
              </a:ext>
            </a:extLst>
          </p:cNvPr>
          <p:cNvGrpSpPr/>
          <p:nvPr/>
        </p:nvGrpSpPr>
        <p:grpSpPr>
          <a:xfrm>
            <a:off x="123043" y="454893"/>
            <a:ext cx="4500001" cy="1789897"/>
            <a:chOff x="95978" y="37821"/>
            <a:chExt cx="4369367" cy="3685893"/>
          </a:xfrm>
        </p:grpSpPr>
        <p:grpSp>
          <p:nvGrpSpPr>
            <p:cNvPr id="8" name="グループ化 7">
              <a:extLst>
                <a:ext uri="{FF2B5EF4-FFF2-40B4-BE49-F238E27FC236}">
                  <a16:creationId xmlns:a16="http://schemas.microsoft.com/office/drawing/2014/main" id="{00000000-0008-0000-0000-000091000000}"/>
                </a:ext>
              </a:extLst>
            </p:cNvPr>
            <p:cNvGrpSpPr/>
            <p:nvPr/>
          </p:nvGrpSpPr>
          <p:grpSpPr>
            <a:xfrm>
              <a:off x="95978" y="37821"/>
              <a:ext cx="4369367" cy="3685893"/>
              <a:chOff x="95978" y="37821"/>
              <a:chExt cx="4369367" cy="3685893"/>
            </a:xfrm>
          </p:grpSpPr>
          <p:sp>
            <p:nvSpPr>
              <p:cNvPr id="10" name="角丸四角形 146">
                <a:extLst>
                  <a:ext uri="{FF2B5EF4-FFF2-40B4-BE49-F238E27FC236}">
                    <a16:creationId xmlns:a16="http://schemas.microsoft.com/office/drawing/2014/main" id="{00000000-0008-0000-0000-000093000000}"/>
                  </a:ext>
                </a:extLst>
              </p:cNvPr>
              <p:cNvSpPr/>
              <p:nvPr/>
            </p:nvSpPr>
            <p:spPr>
              <a:xfrm>
                <a:off x="95978" y="37821"/>
                <a:ext cx="4369367" cy="3685893"/>
              </a:xfrm>
              <a:prstGeom prst="roundRect">
                <a:avLst>
                  <a:gd name="adj" fmla="val 12772"/>
                </a:avLst>
              </a:prstGeom>
              <a:noFill/>
              <a:ln w="12700" cap="flat" cmpd="sng" algn="ctr">
                <a:solidFill>
                  <a:sysClr val="windowText" lastClr="000000"/>
                </a:solidFill>
                <a:prstDash val="solid"/>
                <a:miter lim="800000"/>
              </a:ln>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00000000-0008-0000-0000-000094000000}"/>
                  </a:ext>
                </a:extLst>
              </p:cNvPr>
              <p:cNvSpPr/>
              <p:nvPr/>
            </p:nvSpPr>
            <p:spPr>
              <a:xfrm>
                <a:off x="217807" y="104776"/>
                <a:ext cx="3182617" cy="831680"/>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w="3175">
                      <a:noFill/>
                    </a:ln>
                    <a:solidFill>
                      <a:srgbClr val="C00000"/>
                    </a:solidFill>
                    <a:effectLst>
                      <a:outerShdw blurRad="38100" dist="19050" dir="2700000" algn="tl" rotWithShape="0">
                        <a:sysClr val="windowText" lastClr="000000">
                          <a:alpha val="40000"/>
                        </a:sysClr>
                      </a:outerShdw>
                    </a:effectLst>
                    <a:uLnTx/>
                    <a:uFillTx/>
                    <a:latin typeface="HGS創英角ﾎﾟｯﾌﾟ体" panose="040B0A00000000000000" pitchFamily="50" charset="-128"/>
                    <a:ea typeface="HGS創英角ﾎﾟｯﾌﾟ体" panose="040B0A00000000000000" pitchFamily="50" charset="-128"/>
                  </a:rPr>
                  <a:t>保育料の負担軽減</a:t>
                </a:r>
                <a:endParaRPr kumimoji="0" lang="ja-JP" altLang="en-US" sz="1100" b="0" i="0" u="none" strike="noStrike" kern="0" cap="none" spc="0" normalizeH="0" baseline="0" noProof="0">
                  <a:ln w="3175">
                    <a:noFill/>
                  </a:ln>
                  <a:solidFill>
                    <a:srgbClr val="C00000"/>
                  </a:solidFill>
                  <a:effectLst>
                    <a:outerShdw blurRad="38100" dist="19050" dir="2700000" algn="tl" rotWithShape="0">
                      <a:sysClr val="windowText" lastClr="000000">
                        <a:alpha val="40000"/>
                      </a:sysClr>
                    </a:outerShdw>
                  </a:effectLst>
                  <a:uLnTx/>
                  <a:uFillTx/>
                  <a:latin typeface="HGSｺﾞｼｯｸM" panose="020B0600000000000000" pitchFamily="50" charset="-128"/>
                  <a:ea typeface="HGSｺﾞｼｯｸM" panose="020B0600000000000000" pitchFamily="50" charset="-128"/>
                </a:endParaRPr>
              </a:p>
            </p:txBody>
          </p:sp>
          <p:sp>
            <p:nvSpPr>
              <p:cNvPr id="12" name="正方形/長方形 11">
                <a:extLst>
                  <a:ext uri="{FF2B5EF4-FFF2-40B4-BE49-F238E27FC236}">
                    <a16:creationId xmlns:a16="http://schemas.microsoft.com/office/drawing/2014/main" id="{00000000-0008-0000-0000-000095000000}"/>
                  </a:ext>
                </a:extLst>
              </p:cNvPr>
              <p:cNvSpPr/>
              <p:nvPr/>
            </p:nvSpPr>
            <p:spPr>
              <a:xfrm>
                <a:off x="1423638" y="243376"/>
                <a:ext cx="2939774" cy="640579"/>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手続き・問合せは、こども未来課 へ</a:t>
                </a:r>
              </a:p>
            </p:txBody>
          </p:sp>
        </p:grpSp>
        <p:sp>
          <p:nvSpPr>
            <p:cNvPr id="9" name="テキスト ボックス 145">
              <a:extLst>
                <a:ext uri="{FF2B5EF4-FFF2-40B4-BE49-F238E27FC236}">
                  <a16:creationId xmlns:a16="http://schemas.microsoft.com/office/drawing/2014/main" id="{00000000-0008-0000-0000-000092000000}"/>
                </a:ext>
              </a:extLst>
            </p:cNvPr>
            <p:cNvSpPr txBox="1"/>
            <p:nvPr/>
          </p:nvSpPr>
          <p:spPr>
            <a:xfrm>
              <a:off x="205471" y="823816"/>
              <a:ext cx="4157942" cy="2648524"/>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幼児教育・保育の無償化の対象の子どもは、保育料は無料となります。</a:t>
              </a:r>
              <a:endPar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無償化の対象ではない子どもで、年収約</a:t>
              </a:r>
              <a:r>
                <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360</a:t>
              </a: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万円未満相当のひとり</a:t>
              </a:r>
              <a:r>
                <a:rPr kumimoji="0" lang="ja-JP" altLang="en-US" sz="1000" b="0" i="0" u="none" strike="noStrike" kern="0" cap="none" spc="0" normalizeH="0" baseline="0" noProof="0" dirty="0" smtClean="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親</a:t>
              </a:r>
              <a:endParaRPr kumimoji="0" lang="en-US" altLang="ja-JP" sz="1000" b="0" i="0" u="none" strike="noStrike" kern="0" cap="none" spc="0" normalizeH="0" baseline="0" noProof="0" dirty="0" smtClean="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世帯</a:t>
              </a: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については、保育料の軽減措置があります。</a:t>
              </a:r>
              <a:endPar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a:t>
              </a:r>
              <a:endPar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生活保護世帯やひとり親世帯で市民税非課税の世帯は、</a:t>
              </a:r>
              <a:endPar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第</a:t>
              </a:r>
              <a:r>
                <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1</a:t>
              </a:r>
              <a:r>
                <a:rPr kumimoji="0" lang="ja-JP" altLang="en-US"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子から無料です。</a:t>
              </a:r>
              <a:endParaRPr kumimoji="0" lang="en-US" altLang="ja-JP" sz="10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（年収約</a:t>
              </a:r>
              <a:r>
                <a:rPr kumimoji="0" lang="en-US" altLang="ja-JP" sz="9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360</a:t>
              </a:r>
              <a:r>
                <a:rPr kumimoji="0" lang="ja-JP" altLang="en-US" sz="9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万円以上のひとり親世帯についても、多子世帯は軽減措置が</a:t>
              </a:r>
              <a:endParaRPr kumimoji="0" lang="en-US" altLang="ja-JP" sz="9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ある場合があります。）</a:t>
              </a:r>
              <a:endParaRPr kumimoji="0" lang="ja-JP" altLang="ja-JP" sz="900" b="0" i="0" u="none" strike="noStrike" kern="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p:txBody>
        </p:sp>
      </p:grpSp>
      <p:grpSp>
        <p:nvGrpSpPr>
          <p:cNvPr id="26" name="グループ化 25">
            <a:extLst>
              <a:ext uri="{FF2B5EF4-FFF2-40B4-BE49-F238E27FC236}">
                <a16:creationId xmlns:a16="http://schemas.microsoft.com/office/drawing/2014/main" id="{00000000-0008-0000-0000-000022000000}"/>
              </a:ext>
            </a:extLst>
          </p:cNvPr>
          <p:cNvGrpSpPr/>
          <p:nvPr/>
        </p:nvGrpSpPr>
        <p:grpSpPr>
          <a:xfrm>
            <a:off x="5220452" y="166505"/>
            <a:ext cx="4591656" cy="359073"/>
            <a:chOff x="13120" y="0"/>
            <a:chExt cx="4591656" cy="359073"/>
          </a:xfrm>
        </p:grpSpPr>
        <p:sp>
          <p:nvSpPr>
            <p:cNvPr id="45" name="正方形/長方形 44">
              <a:extLst>
                <a:ext uri="{FF2B5EF4-FFF2-40B4-BE49-F238E27FC236}">
                  <a16:creationId xmlns:a16="http://schemas.microsoft.com/office/drawing/2014/main" id="{00000000-0008-0000-0000-000023000000}"/>
                </a:ext>
              </a:extLst>
            </p:cNvPr>
            <p:cNvSpPr/>
            <p:nvPr/>
          </p:nvSpPr>
          <p:spPr>
            <a:xfrm>
              <a:off x="104776" y="197328"/>
              <a:ext cx="4500000" cy="11645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6" name="正方形/長方形 45">
              <a:extLst>
                <a:ext uri="{FF2B5EF4-FFF2-40B4-BE49-F238E27FC236}">
                  <a16:creationId xmlns:a16="http://schemas.microsoft.com/office/drawing/2014/main" id="{00000000-0008-0000-0000-000024000000}"/>
                </a:ext>
              </a:extLst>
            </p:cNvPr>
            <p:cNvSpPr/>
            <p:nvPr/>
          </p:nvSpPr>
          <p:spPr>
            <a:xfrm>
              <a:off x="13120" y="0"/>
              <a:ext cx="1005403" cy="359073"/>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600" b="0" cap="none" spc="0">
                  <a:ln w="3175">
                    <a:solidFill>
                      <a:srgbClr val="FF0000"/>
                    </a:solidFill>
                  </a:ln>
                  <a:solidFill>
                    <a:srgbClr val="FF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rPr>
                <a:t>就労支援</a:t>
              </a:r>
            </a:p>
          </p:txBody>
        </p:sp>
      </p:grpSp>
      <p:grpSp>
        <p:nvGrpSpPr>
          <p:cNvPr id="27" name="グループ化 26">
            <a:extLst>
              <a:ext uri="{FF2B5EF4-FFF2-40B4-BE49-F238E27FC236}">
                <a16:creationId xmlns:a16="http://schemas.microsoft.com/office/drawing/2014/main" id="{00000000-0008-0000-0000-000037000000}"/>
              </a:ext>
            </a:extLst>
          </p:cNvPr>
          <p:cNvGrpSpPr/>
          <p:nvPr/>
        </p:nvGrpSpPr>
        <p:grpSpPr>
          <a:xfrm>
            <a:off x="5312108" y="1114429"/>
            <a:ext cx="4500000" cy="3915000"/>
            <a:chOff x="104728" y="1079998"/>
            <a:chExt cx="4522450" cy="3624325"/>
          </a:xfrm>
        </p:grpSpPr>
        <p:grpSp>
          <p:nvGrpSpPr>
            <p:cNvPr id="40" name="グループ化 39">
              <a:extLst>
                <a:ext uri="{FF2B5EF4-FFF2-40B4-BE49-F238E27FC236}">
                  <a16:creationId xmlns:a16="http://schemas.microsoft.com/office/drawing/2014/main" id="{00000000-0008-0000-0000-000038000000}"/>
                </a:ext>
              </a:extLst>
            </p:cNvPr>
            <p:cNvGrpSpPr/>
            <p:nvPr/>
          </p:nvGrpSpPr>
          <p:grpSpPr>
            <a:xfrm>
              <a:off x="104728" y="1079998"/>
              <a:ext cx="4522450" cy="3624325"/>
              <a:chOff x="104728" y="1079998"/>
              <a:chExt cx="4522450" cy="3624325"/>
            </a:xfrm>
          </p:grpSpPr>
          <p:sp>
            <p:nvSpPr>
              <p:cNvPr id="42" name="角丸四角形 57">
                <a:extLst>
                  <a:ext uri="{FF2B5EF4-FFF2-40B4-BE49-F238E27FC236}">
                    <a16:creationId xmlns:a16="http://schemas.microsoft.com/office/drawing/2014/main" id="{00000000-0008-0000-0000-00003A000000}"/>
                  </a:ext>
                </a:extLst>
              </p:cNvPr>
              <p:cNvSpPr/>
              <p:nvPr/>
            </p:nvSpPr>
            <p:spPr>
              <a:xfrm>
                <a:off x="104728" y="1079998"/>
                <a:ext cx="4522450" cy="3624325"/>
              </a:xfrm>
              <a:prstGeom prst="roundRect">
                <a:avLst>
                  <a:gd name="adj" fmla="val 8153"/>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3" name="正方形/長方形 42">
                <a:extLst>
                  <a:ext uri="{FF2B5EF4-FFF2-40B4-BE49-F238E27FC236}">
                    <a16:creationId xmlns:a16="http://schemas.microsoft.com/office/drawing/2014/main" id="{00000000-0008-0000-0000-00003B000000}"/>
                  </a:ext>
                </a:extLst>
              </p:cNvPr>
              <p:cNvSpPr/>
              <p:nvPr/>
            </p:nvSpPr>
            <p:spPr>
              <a:xfrm>
                <a:off x="236858" y="1123412"/>
                <a:ext cx="4039868" cy="32573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ひとり親家庭自立支援教育訓練給付金</a:t>
                </a:r>
                <a:endParaRPr lang="ja-JP" altLang="en-US" sz="1100" b="0" cap="none" spc="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44" name="正方形/長方形 43">
                <a:extLst>
                  <a:ext uri="{FF2B5EF4-FFF2-40B4-BE49-F238E27FC236}">
                    <a16:creationId xmlns:a16="http://schemas.microsoft.com/office/drawing/2014/main" id="{00000000-0008-0000-0000-00003C000000}"/>
                  </a:ext>
                </a:extLst>
              </p:cNvPr>
              <p:cNvSpPr/>
              <p:nvPr/>
            </p:nvSpPr>
            <p:spPr>
              <a:xfrm>
                <a:off x="1064091" y="1374039"/>
                <a:ext cx="3524252" cy="323849"/>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手続き・問合せは、こども未来課 へ</a:t>
                </a:r>
              </a:p>
            </p:txBody>
          </p:sp>
        </p:grpSp>
        <p:sp>
          <p:nvSpPr>
            <p:cNvPr id="41" name="テキスト ボックス 56">
              <a:extLst>
                <a:ext uri="{FF2B5EF4-FFF2-40B4-BE49-F238E27FC236}">
                  <a16:creationId xmlns:a16="http://schemas.microsoft.com/office/drawing/2014/main" id="{00000000-0008-0000-0000-000039000000}"/>
                </a:ext>
              </a:extLst>
            </p:cNvPr>
            <p:cNvSpPr txBox="1"/>
            <p:nvPr/>
          </p:nvSpPr>
          <p:spPr>
            <a:xfrm>
              <a:off x="156926" y="1611902"/>
              <a:ext cx="4450470" cy="29522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母子家庭の母・父子家庭の父の自立を促進するため、就職に結びつく可能性の高い講座を受講する費用の一部を支給します</a:t>
              </a:r>
              <a:r>
                <a:rPr lang="ja-JP" altLang="en-US" sz="1000" dirty="0" smtClean="0">
                  <a:effectLst/>
                  <a:latin typeface="HG丸ｺﾞｼｯｸM-PRO" panose="020F0600000000000000" pitchFamily="50" charset="-128"/>
                  <a:ea typeface="HG丸ｺﾞｼｯｸM-PRO" panose="020F0600000000000000" pitchFamily="50" charset="-128"/>
                </a:rPr>
                <a:t>。</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a:t>
              </a:r>
              <a:r>
                <a:rPr lang="ja-JP" altLang="en-US" sz="1000" b="1" dirty="0" smtClean="0">
                  <a:effectLst/>
                  <a:latin typeface="HG丸ｺﾞｼｯｸM-PRO" panose="020F0600000000000000" pitchFamily="50" charset="-128"/>
                  <a:ea typeface="HG丸ｺﾞｼｯｸM-PRO" panose="020F0600000000000000" pitchFamily="50" charset="-128"/>
                </a:rPr>
                <a:t>対象者］ </a:t>
              </a:r>
              <a:r>
                <a:rPr lang="ja-JP" altLang="en-US" sz="1000" b="0" dirty="0" smtClean="0">
                  <a:effectLst/>
                  <a:latin typeface="HG丸ｺﾞｼｯｸM-PRO" panose="020F0600000000000000" pitchFamily="50" charset="-128"/>
                  <a:ea typeface="HG丸ｺﾞｼｯｸM-PRO" panose="020F0600000000000000" pitchFamily="50" charset="-128"/>
                </a:rPr>
                <a:t>ひとり</a:t>
              </a:r>
              <a:r>
                <a:rPr lang="ja-JP" altLang="en-US" sz="1000" b="0" dirty="0">
                  <a:effectLst/>
                  <a:latin typeface="HG丸ｺﾞｼｯｸM-PRO" panose="020F0600000000000000" pitchFamily="50" charset="-128"/>
                  <a:ea typeface="HG丸ｺﾞｼｯｸM-PRO" panose="020F0600000000000000" pitchFamily="50" charset="-128"/>
                </a:rPr>
                <a:t>親家</a:t>
              </a:r>
              <a:r>
                <a:rPr lang="ja-JP" altLang="en-US" sz="1000" dirty="0">
                  <a:effectLst/>
                  <a:latin typeface="HG丸ｺﾞｼｯｸM-PRO" panose="020F0600000000000000" pitchFamily="50" charset="-128"/>
                  <a:ea typeface="HG丸ｺﾞｼｯｸM-PRO" panose="020F0600000000000000" pitchFamily="50" charset="-128"/>
                </a:rPr>
                <a:t>庭の</a:t>
              </a:r>
              <a:r>
                <a:rPr lang="ja-JP" altLang="en-US" sz="1000" dirty="0" smtClean="0">
                  <a:effectLst/>
                  <a:latin typeface="HG丸ｺﾞｼｯｸM-PRO" panose="020F0600000000000000" pitchFamily="50" charset="-128"/>
                  <a:ea typeface="HG丸ｺﾞｼｯｸM-PRO" panose="020F0600000000000000" pitchFamily="50" charset="-128"/>
                </a:rPr>
                <a:t>母</a:t>
              </a:r>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effectLst/>
                  <a:latin typeface="HG丸ｺﾞｼｯｸM-PRO" panose="020F0600000000000000" pitchFamily="50" charset="-128"/>
                  <a:ea typeface="HG丸ｺﾞｼｯｸM-PRO" panose="020F0600000000000000" pitchFamily="50" charset="-128"/>
                </a:rPr>
                <a:t>父で次</a:t>
              </a:r>
              <a:r>
                <a:rPr lang="ja-JP" altLang="en-US" sz="1000" dirty="0">
                  <a:effectLst/>
                  <a:latin typeface="HG丸ｺﾞｼｯｸM-PRO" panose="020F0600000000000000" pitchFamily="50" charset="-128"/>
                  <a:ea typeface="HG丸ｺﾞｼｯｸM-PRO" panose="020F0600000000000000" pitchFamily="50" charset="-128"/>
                </a:rPr>
                <a:t>の要件にすべて該当する人</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○児</a:t>
              </a:r>
              <a:r>
                <a:rPr lang="ja-JP" altLang="en-US" sz="1000" dirty="0">
                  <a:effectLst/>
                  <a:latin typeface="HG丸ｺﾞｼｯｸM-PRO" panose="020F0600000000000000" pitchFamily="50" charset="-128"/>
                  <a:ea typeface="HG丸ｺﾞｼｯｸM-PRO" panose="020F0600000000000000" pitchFamily="50" charset="-128"/>
                </a:rPr>
                <a:t>童扶養手当受給者または児童扶養手当の支給要件と同様</a:t>
              </a:r>
              <a:r>
                <a:rPr lang="ja-JP" altLang="en-US" sz="1000" dirty="0" smtClean="0">
                  <a:effectLst/>
                  <a:latin typeface="HG丸ｺﾞｼｯｸM-PRO" panose="020F0600000000000000" pitchFamily="50" charset="-128"/>
                  <a:ea typeface="HG丸ｺﾞｼｯｸM-PRO" panose="020F0600000000000000" pitchFamily="50" charset="-128"/>
                </a:rPr>
                <a:t>の</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支給</a:t>
              </a:r>
              <a:r>
                <a:rPr lang="ja-JP" altLang="en-US" sz="1000" dirty="0">
                  <a:effectLst/>
                  <a:latin typeface="HG丸ｺﾞｼｯｸM-PRO" panose="020F0600000000000000" pitchFamily="50" charset="-128"/>
                  <a:ea typeface="HG丸ｺﾞｼｯｸM-PRO" panose="020F0600000000000000" pitchFamily="50" charset="-128"/>
                </a:rPr>
                <a:t>水準の所得であること</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a:t>
              </a:r>
              <a:r>
                <a:rPr lang="ja-JP" altLang="en-US" sz="1000" dirty="0">
                  <a:effectLst/>
                  <a:latin typeface="HG丸ｺﾞｼｯｸM-PRO" panose="020F0600000000000000" pitchFamily="50" charset="-128"/>
                  <a:ea typeface="HG丸ｺﾞｼｯｸM-PRO" panose="020F0600000000000000" pitchFamily="50" charset="-128"/>
                </a:rPr>
                <a:t>教育訓練を受けることが適職につくために必要であること</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a:t>
              </a:r>
              <a:r>
                <a:rPr lang="ja-JP" altLang="en-US" sz="1000" dirty="0">
                  <a:effectLst/>
                  <a:latin typeface="HG丸ｺﾞｼｯｸM-PRO" panose="020F0600000000000000" pitchFamily="50" charset="-128"/>
                  <a:ea typeface="HG丸ｺﾞｼｯｸM-PRO" panose="020F0600000000000000" pitchFamily="50" charset="-128"/>
                </a:rPr>
                <a:t>過去に訓練給付金の支援を受けたことがないこと　　　　　　　</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b="1" dirty="0">
                  <a:effectLst/>
                  <a:latin typeface="HG丸ｺﾞｼｯｸM-PRO" panose="020F0600000000000000" pitchFamily="50" charset="-128"/>
                  <a:ea typeface="HG丸ｺﾞｼｯｸM-PRO" panose="020F0600000000000000" pitchFamily="50" charset="-128"/>
                </a:rPr>
                <a:t>［</a:t>
              </a:r>
              <a:r>
                <a:rPr lang="ja-JP" altLang="en-US" sz="1000" b="1" dirty="0">
                  <a:effectLst/>
                  <a:latin typeface="HG丸ｺﾞｼｯｸM-PRO" panose="020F0600000000000000" pitchFamily="50" charset="-128"/>
                  <a:ea typeface="HG丸ｺﾞｼｯｸM-PRO" panose="020F0600000000000000" pitchFamily="50" charset="-128"/>
                </a:rPr>
                <a:t>対象講座］</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a:t>
              </a:r>
              <a:r>
                <a:rPr lang="ja-JP" altLang="en-US" sz="1000" dirty="0">
                  <a:effectLst/>
                  <a:latin typeface="HG丸ｺﾞｼｯｸM-PRO" panose="020F0600000000000000" pitchFamily="50" charset="-128"/>
                  <a:ea typeface="HG丸ｺﾞｼｯｸM-PRO" panose="020F0600000000000000" pitchFamily="50" charset="-128"/>
                </a:rPr>
                <a:t>雇用保険制度の教育訓練給付の指定講座</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○前</a:t>
              </a:r>
              <a:r>
                <a:rPr lang="ja-JP" altLang="en-US" sz="1000" dirty="0">
                  <a:effectLst/>
                  <a:latin typeface="HG丸ｺﾞｼｯｸM-PRO" panose="020F0600000000000000" pitchFamily="50" charset="-128"/>
                  <a:ea typeface="HG丸ｺﾞｼｯｸM-PRO" panose="020F0600000000000000" pitchFamily="50" charset="-128"/>
                </a:rPr>
                <a:t>各号に掲げるものに準じ、熊本県知事が指定する講座</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［支給額</a:t>
              </a:r>
              <a:r>
                <a:rPr lang="ja-JP" altLang="en-US" sz="1000" b="1" dirty="0" smtClean="0">
                  <a:effectLst/>
                  <a:latin typeface="HG丸ｺﾞｼｯｸM-PRO" panose="020F0600000000000000" pitchFamily="50" charset="-128"/>
                  <a:ea typeface="HG丸ｺﾞｼｯｸM-PRO" panose="020F0600000000000000" pitchFamily="50" charset="-128"/>
                </a:rPr>
                <a:t>］ </a:t>
              </a:r>
              <a:endParaRPr lang="en-US" altLang="ja-JP" sz="1000" b="1"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en-US" altLang="ja-JP" sz="1000" b="1" dirty="0">
                  <a:latin typeface="HG丸ｺﾞｼｯｸM-PRO" panose="020F0600000000000000" pitchFamily="50" charset="-128"/>
                  <a:ea typeface="HG丸ｺﾞｼｯｸM-PRO" panose="020F0600000000000000" pitchFamily="50" charset="-128"/>
                </a:rPr>
                <a:t> </a:t>
              </a:r>
              <a:r>
                <a:rPr lang="en-US" altLang="ja-JP" sz="1000" b="1" dirty="0" smtClean="0">
                  <a:latin typeface="HG丸ｺﾞｼｯｸM-PRO" panose="020F0600000000000000" pitchFamily="50" charset="-128"/>
                  <a:ea typeface="HG丸ｺﾞｼｯｸM-PRO" panose="020F0600000000000000" pitchFamily="50" charset="-128"/>
                </a:rPr>
                <a:t>      </a:t>
              </a:r>
              <a:r>
                <a:rPr lang="ja-JP" altLang="en-US" sz="1000" b="0" dirty="0" smtClean="0">
                  <a:effectLst/>
                  <a:latin typeface="HG丸ｺﾞｼｯｸM-PRO" panose="020F0600000000000000" pitchFamily="50" charset="-128"/>
                  <a:ea typeface="HG丸ｺﾞｼｯｸM-PRO" panose="020F0600000000000000" pitchFamily="50" charset="-128"/>
                </a:rPr>
                <a:t>支給</a:t>
              </a:r>
              <a:r>
                <a:rPr lang="ja-JP" altLang="en-US" sz="1000" b="0" dirty="0">
                  <a:effectLst/>
                  <a:latin typeface="HG丸ｺﾞｼｯｸM-PRO" panose="020F0600000000000000" pitchFamily="50" charset="-128"/>
                  <a:ea typeface="HG丸ｺﾞｼｯｸM-PRO" panose="020F0600000000000000" pitchFamily="50" charset="-128"/>
                </a:rPr>
                <a:t>対象者が対象講座の受講のために支払った費用の</a:t>
              </a:r>
              <a:r>
                <a:rPr lang="en-US" altLang="ja-JP" sz="1000" b="0" dirty="0">
                  <a:effectLst/>
                  <a:latin typeface="HG丸ｺﾞｼｯｸM-PRO" panose="020F0600000000000000" pitchFamily="50" charset="-128"/>
                  <a:ea typeface="HG丸ｺﾞｼｯｸM-PRO" panose="020F0600000000000000" pitchFamily="50" charset="-128"/>
                </a:rPr>
                <a:t>6</a:t>
              </a:r>
              <a:r>
                <a:rPr lang="ja-JP" altLang="en-US" sz="1000" b="0" dirty="0" smtClean="0">
                  <a:effectLst/>
                  <a:latin typeface="HG丸ｺﾞｼｯｸM-PRO" panose="020F0600000000000000" pitchFamily="50" charset="-128"/>
                  <a:ea typeface="HG丸ｺﾞｼｯｸM-PRO" panose="020F0600000000000000" pitchFamily="50" charset="-128"/>
                </a:rPr>
                <a:t>割に</a:t>
              </a:r>
              <a:endParaRPr lang="en-US" altLang="ja-JP" sz="1000" b="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相当する額です。</a:t>
              </a:r>
              <a:endParaRPr lang="en-US" altLang="ja-JP" sz="1000" b="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b="0" dirty="0" smtClean="0">
                  <a:effectLst/>
                  <a:latin typeface="HG丸ｺﾞｼｯｸM-PRO" panose="020F0600000000000000" pitchFamily="50" charset="-128"/>
                  <a:ea typeface="HG丸ｺﾞｼｯｸM-PRO" panose="020F0600000000000000" pitchFamily="50" charset="-128"/>
                </a:rPr>
                <a:t>（</a:t>
              </a:r>
              <a:r>
                <a:rPr lang="ja-JP" altLang="en-US" sz="1000" b="0" dirty="0">
                  <a:effectLst/>
                  <a:latin typeface="HG丸ｺﾞｼｯｸM-PRO" panose="020F0600000000000000" pitchFamily="50" charset="-128"/>
                  <a:ea typeface="HG丸ｺﾞｼｯｸM-PRO" panose="020F0600000000000000" pitchFamily="50" charset="-128"/>
                </a:rPr>
                <a:t>ただし、上限は</a:t>
              </a:r>
              <a:r>
                <a:rPr lang="en-US" altLang="ja-JP" sz="1000" b="0" dirty="0">
                  <a:effectLst/>
                  <a:latin typeface="HG丸ｺﾞｼｯｸM-PRO" panose="020F0600000000000000" pitchFamily="50" charset="-128"/>
                  <a:ea typeface="HG丸ｺﾞｼｯｸM-PRO" panose="020F0600000000000000" pitchFamily="50" charset="-128"/>
                </a:rPr>
                <a:t>20</a:t>
              </a:r>
              <a:r>
                <a:rPr lang="ja-JP" altLang="en-US" sz="1000" b="0" dirty="0">
                  <a:effectLst/>
                  <a:latin typeface="HG丸ｺﾞｼｯｸM-PRO" panose="020F0600000000000000" pitchFamily="50" charset="-128"/>
                  <a:ea typeface="HG丸ｺﾞｼｯｸM-PRO" panose="020F0600000000000000" pitchFamily="50" charset="-128"/>
                </a:rPr>
                <a:t>万、下限は</a:t>
              </a:r>
              <a:r>
                <a:rPr lang="en-US" altLang="ja-JP" sz="1000" b="0" dirty="0">
                  <a:effectLst/>
                  <a:latin typeface="HG丸ｺﾞｼｯｸM-PRO" panose="020F0600000000000000" pitchFamily="50" charset="-128"/>
                  <a:ea typeface="HG丸ｺﾞｼｯｸM-PRO" panose="020F0600000000000000" pitchFamily="50" charset="-128"/>
                </a:rPr>
                <a:t>12</a:t>
              </a:r>
              <a:r>
                <a:rPr lang="ja-JP" altLang="en-US" sz="1000" b="0" dirty="0">
                  <a:effectLst/>
                  <a:latin typeface="HG丸ｺﾞｼｯｸM-PRO" panose="020F0600000000000000" pitchFamily="50" charset="-128"/>
                  <a:ea typeface="HG丸ｺﾞｼｯｸM-PRO" panose="020F0600000000000000" pitchFamily="50" charset="-128"/>
                </a:rPr>
                <a:t>千円です</a:t>
              </a:r>
              <a:r>
                <a:rPr lang="ja-JP" altLang="en-US" sz="1000" b="0" dirty="0" smtClean="0">
                  <a:effectLst/>
                  <a:latin typeface="HG丸ｺﾞｼｯｸM-PRO" panose="020F0600000000000000" pitchFamily="50" charset="-128"/>
                  <a:ea typeface="HG丸ｺﾞｼｯｸM-PRO" panose="020F0600000000000000" pitchFamily="50" charset="-128"/>
                </a:rPr>
                <a:t>。６割</a:t>
              </a:r>
              <a:r>
                <a:rPr lang="ja-JP" altLang="en-US" sz="1000" b="0" dirty="0">
                  <a:effectLst/>
                  <a:latin typeface="HG丸ｺﾞｼｯｸM-PRO" panose="020F0600000000000000" pitchFamily="50" charset="-128"/>
                  <a:ea typeface="HG丸ｺﾞｼｯｸM-PRO" panose="020F0600000000000000" pitchFamily="50" charset="-128"/>
                </a:rPr>
                <a:t>が</a:t>
              </a:r>
              <a:r>
                <a:rPr lang="en-US" altLang="ja-JP" sz="1000" b="0" dirty="0">
                  <a:effectLst/>
                  <a:latin typeface="HG丸ｺﾞｼｯｸM-PRO" panose="020F0600000000000000" pitchFamily="50" charset="-128"/>
                  <a:ea typeface="HG丸ｺﾞｼｯｸM-PRO" panose="020F0600000000000000" pitchFamily="50" charset="-128"/>
                </a:rPr>
                <a:t>12</a:t>
              </a:r>
              <a:r>
                <a:rPr lang="ja-JP" altLang="en-US" sz="1000" b="0" dirty="0">
                  <a:effectLst/>
                  <a:latin typeface="HG丸ｺﾞｼｯｸM-PRO" panose="020F0600000000000000" pitchFamily="50" charset="-128"/>
                  <a:ea typeface="HG丸ｺﾞｼｯｸM-PRO" panose="020F0600000000000000" pitchFamily="50" charset="-128"/>
                </a:rPr>
                <a:t>千円</a:t>
              </a:r>
              <a:r>
                <a:rPr lang="ja-JP" altLang="en-US" sz="1000" b="0" dirty="0" smtClean="0">
                  <a:effectLst/>
                  <a:latin typeface="HG丸ｺﾞｼｯｸM-PRO" panose="020F0600000000000000" pitchFamily="50" charset="-128"/>
                  <a:ea typeface="HG丸ｺﾞｼｯｸM-PRO" panose="020F0600000000000000" pitchFamily="50" charset="-128"/>
                </a:rPr>
                <a:t>を</a:t>
              </a:r>
              <a:endParaRPr lang="en-US" altLang="ja-JP" sz="1000" b="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b="0" dirty="0" smtClean="0">
                  <a:effectLst/>
                  <a:latin typeface="HG丸ｺﾞｼｯｸM-PRO" panose="020F0600000000000000" pitchFamily="50" charset="-128"/>
                  <a:ea typeface="HG丸ｺﾞｼｯｸM-PRO" panose="020F0600000000000000" pitchFamily="50" charset="-128"/>
                </a:rPr>
                <a:t>超えない</a:t>
              </a:r>
              <a:r>
                <a:rPr lang="ja-JP" altLang="en-US" sz="1000" b="0" dirty="0">
                  <a:effectLst/>
                  <a:latin typeface="HG丸ｺﾞｼｯｸM-PRO" panose="020F0600000000000000" pitchFamily="50" charset="-128"/>
                  <a:ea typeface="HG丸ｺﾞｼｯｸM-PRO" panose="020F0600000000000000" pitchFamily="50" charset="-128"/>
                </a:rPr>
                <a:t>場合は支給対象となりません。）</a:t>
              </a:r>
              <a:endParaRPr lang="en-US" altLang="ja-JP" sz="1000" b="0" dirty="0">
                <a:effectLst/>
                <a:latin typeface="HG丸ｺﾞｼｯｸM-PRO" panose="020F0600000000000000" pitchFamily="50" charset="-128"/>
                <a:ea typeface="HG丸ｺﾞｼｯｸM-PRO" panose="020F0600000000000000" pitchFamily="50" charset="-128"/>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ja-JP" sz="1000" b="1" dirty="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latin typeface="HG丸ｺﾞｼｯｸM-PRO" panose="020F0600000000000000" pitchFamily="50" charset="-128"/>
                  <a:ea typeface="HG丸ｺﾞｼｯｸM-PRO" panose="020F0600000000000000" pitchFamily="50" charset="-128"/>
                  <a:cs typeface="+mn-cs"/>
                </a:rPr>
                <a:t>手続き</a:t>
              </a:r>
              <a:r>
                <a:rPr lang="ja-JP" altLang="ja-JP" sz="1000" b="1" dirty="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100" b="1" dirty="0">
                  <a:solidFill>
                    <a:schemeClr val="dk1"/>
                  </a:solidFill>
                  <a:latin typeface="+mn-lt"/>
                  <a:ea typeface="+mn-ea"/>
                  <a:cs typeface="+mn-cs"/>
                </a:rPr>
                <a:t>　</a:t>
              </a:r>
              <a:endParaRPr lang="en-US" altLang="ja-JP" sz="1100" b="1" dirty="0" smtClean="0">
                <a:solidFill>
                  <a:schemeClr val="dk1"/>
                </a:solidFill>
                <a:latin typeface="+mn-lt"/>
                <a:ea typeface="+mn-ea"/>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b="1" dirty="0"/>
                <a:t>　</a:t>
              </a:r>
              <a:r>
                <a:rPr lang="ja-JP" altLang="en-US" b="1" dirty="0" smtClean="0"/>
                <a:t>　</a:t>
              </a:r>
              <a:r>
                <a:rPr lang="ja-JP" altLang="en-US" sz="1000" b="0" dirty="0" smtClean="0">
                  <a:solidFill>
                    <a:schemeClr val="dk1"/>
                  </a:solidFill>
                  <a:latin typeface="HG丸ｺﾞｼｯｸM-PRO" pitchFamily="50" charset="-128"/>
                  <a:ea typeface="HG丸ｺﾞｼｯｸM-PRO" pitchFamily="50" charset="-128"/>
                  <a:cs typeface="+mn-cs"/>
                </a:rPr>
                <a:t>希望</a:t>
              </a:r>
              <a:r>
                <a:rPr lang="ja-JP" altLang="en-US" sz="1000" b="0" dirty="0">
                  <a:solidFill>
                    <a:schemeClr val="dk1"/>
                  </a:solidFill>
                  <a:latin typeface="HG丸ｺﾞｼｯｸM-PRO" pitchFamily="50" charset="-128"/>
                  <a:ea typeface="HG丸ｺﾞｼｯｸM-PRO" pitchFamily="50" charset="-128"/>
                  <a:cs typeface="+mn-cs"/>
                </a:rPr>
                <a:t>する人は、</a:t>
              </a:r>
              <a:r>
                <a:rPr lang="ja-JP" altLang="ja-JP" sz="1000" b="0" dirty="0">
                  <a:solidFill>
                    <a:schemeClr val="dk1"/>
                  </a:solidFill>
                  <a:effectLst/>
                  <a:latin typeface="HG丸ｺﾞｼｯｸM-PRO" panose="020F0600000000000000" pitchFamily="50" charset="-128"/>
                  <a:ea typeface="HG丸ｺﾞｼｯｸM-PRO" panose="020F0600000000000000" pitchFamily="50" charset="-128"/>
                  <a:cs typeface="+mn-cs"/>
                </a:rPr>
                <a:t>対象講座開始日の</a:t>
              </a:r>
              <a:r>
                <a:rPr lang="en-US" altLang="ja-JP" sz="1000" b="0" dirty="0">
                  <a:solidFill>
                    <a:schemeClr val="dk1"/>
                  </a:solidFill>
                  <a:effectLst/>
                  <a:latin typeface="HG丸ｺﾞｼｯｸM-PRO" panose="020F0600000000000000" pitchFamily="50" charset="-128"/>
                  <a:ea typeface="HG丸ｺﾞｼｯｸM-PRO" panose="020F0600000000000000" pitchFamily="50" charset="-128"/>
                  <a:cs typeface="+mn-cs"/>
                </a:rPr>
                <a:t>15</a:t>
              </a:r>
              <a:r>
                <a:rPr lang="ja-JP" altLang="ja-JP" sz="1000" b="0" dirty="0">
                  <a:solidFill>
                    <a:schemeClr val="dk1"/>
                  </a:solidFill>
                  <a:effectLst/>
                  <a:latin typeface="HG丸ｺﾞｼｯｸM-PRO" panose="020F0600000000000000" pitchFamily="50" charset="-128"/>
                  <a:ea typeface="HG丸ｺﾞｼｯｸM-PRO" panose="020F0600000000000000" pitchFamily="50" charset="-128"/>
                  <a:cs typeface="+mn-cs"/>
                </a:rPr>
                <a:t>日前までに</a:t>
              </a:r>
              <a:r>
                <a:rPr lang="ja-JP" altLang="en-US" sz="1000" b="0" dirty="0">
                  <a:solidFill>
                    <a:schemeClr val="dk1"/>
                  </a:solidFill>
                  <a:latin typeface="HG丸ｺﾞｼｯｸM-PRO" pitchFamily="50" charset="-128"/>
                  <a:ea typeface="HG丸ｺﾞｼｯｸM-PRO" pitchFamily="50" charset="-128"/>
                  <a:cs typeface="+mn-cs"/>
                </a:rPr>
                <a:t>事前</a:t>
              </a:r>
              <a:r>
                <a:rPr lang="ja-JP" altLang="en-US" sz="1000" b="0" dirty="0" smtClean="0">
                  <a:solidFill>
                    <a:schemeClr val="dk1"/>
                  </a:solidFill>
                  <a:latin typeface="HG丸ｺﾞｼｯｸM-PRO" pitchFamily="50" charset="-128"/>
                  <a:ea typeface="HG丸ｺﾞｼｯｸM-PRO" pitchFamily="50" charset="-128"/>
                  <a:cs typeface="+mn-cs"/>
                </a:rPr>
                <a:t>相談を</a:t>
              </a:r>
              <a:r>
                <a:rPr lang="ja-JP" altLang="en-US" sz="1000" b="0" dirty="0">
                  <a:solidFill>
                    <a:schemeClr val="dk1"/>
                  </a:solidFill>
                  <a:latin typeface="HG丸ｺﾞｼｯｸM-PRO" pitchFamily="50" charset="-128"/>
                  <a:ea typeface="HG丸ｺﾞｼｯｸM-PRO" pitchFamily="50" charset="-128"/>
                  <a:cs typeface="+mn-cs"/>
                </a:rPr>
                <a:t>行い</a:t>
              </a:r>
              <a:r>
                <a:rPr lang="ja-JP" altLang="en-US" sz="1000" b="0" dirty="0" smtClean="0">
                  <a:solidFill>
                    <a:schemeClr val="dk1"/>
                  </a:solidFill>
                  <a:latin typeface="HG丸ｺﾞｼｯｸM-PRO" pitchFamily="50" charset="-128"/>
                  <a:ea typeface="HG丸ｺﾞｼｯｸM-PRO" pitchFamily="50" charset="-128"/>
                  <a:cs typeface="+mn-cs"/>
                </a:rPr>
                <a:t>、</a:t>
              </a:r>
              <a:endParaRPr lang="en-US" altLang="ja-JP" sz="1000" b="0" dirty="0" smtClean="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dirty="0">
                  <a:latin typeface="HG丸ｺﾞｼｯｸM-PRO" pitchFamily="50" charset="-128"/>
                  <a:ea typeface="HG丸ｺﾞｼｯｸM-PRO" pitchFamily="50" charset="-128"/>
                </a:rPr>
                <a:t>　</a:t>
              </a:r>
              <a:r>
                <a:rPr lang="ja-JP" altLang="en-US" sz="1000" dirty="0" smtClean="0">
                  <a:latin typeface="HG丸ｺﾞｼｯｸM-PRO" pitchFamily="50" charset="-128"/>
                  <a:ea typeface="HG丸ｺﾞｼｯｸM-PRO" pitchFamily="50" charset="-128"/>
                </a:rPr>
                <a:t> 　</a:t>
              </a:r>
              <a:r>
                <a:rPr lang="ja-JP" altLang="en-US" sz="1000" b="0" dirty="0" smtClean="0">
                  <a:solidFill>
                    <a:schemeClr val="dk1"/>
                  </a:solidFill>
                  <a:latin typeface="HG丸ｺﾞｼｯｸM-PRO" pitchFamily="50" charset="-128"/>
                  <a:ea typeface="HG丸ｺﾞｼｯｸM-PRO" pitchFamily="50" charset="-128"/>
                  <a:cs typeface="+mn-cs"/>
                </a:rPr>
                <a:t>対象</a:t>
              </a:r>
              <a:r>
                <a:rPr lang="ja-JP" altLang="en-US" sz="1000" b="0" dirty="0">
                  <a:solidFill>
                    <a:schemeClr val="dk1"/>
                  </a:solidFill>
                  <a:latin typeface="HG丸ｺﾞｼｯｸM-PRO" pitchFamily="50" charset="-128"/>
                  <a:ea typeface="HG丸ｺﾞｼｯｸM-PRO" pitchFamily="50" charset="-128"/>
                  <a:cs typeface="+mn-cs"/>
                </a:rPr>
                <a:t>講座としての指定を受ける必要があります。</a:t>
              </a:r>
              <a:endParaRPr lang="en-US" altLang="ja-JP" sz="1000" b="0" dirty="0">
                <a:solidFill>
                  <a:schemeClr val="dk1"/>
                </a:solidFill>
                <a:latin typeface="HG丸ｺﾞｼｯｸM-PRO" pitchFamily="50" charset="-128"/>
                <a:ea typeface="HG丸ｺﾞｼｯｸM-PRO"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dk1"/>
                  </a:solidFill>
                  <a:effectLst/>
                  <a:latin typeface="HG丸ｺﾞｼｯｸM-PRO" pitchFamily="50" charset="-128"/>
                  <a:ea typeface="HG丸ｺﾞｼｯｸM-PRO" pitchFamily="50" charset="-128"/>
                  <a:cs typeface="+mn-cs"/>
                </a:rPr>
                <a:t>　</a:t>
              </a:r>
              <a:r>
                <a:rPr lang="ja-JP" altLang="en-US" sz="1000" b="0" dirty="0" smtClean="0">
                  <a:solidFill>
                    <a:schemeClr val="dk1"/>
                  </a:solidFill>
                  <a:effectLst/>
                  <a:latin typeface="HG丸ｺﾞｼｯｸM-PRO" pitchFamily="50" charset="-128"/>
                  <a:ea typeface="HG丸ｺﾞｼｯｸM-PRO" pitchFamily="50" charset="-128"/>
                  <a:cs typeface="+mn-cs"/>
                </a:rPr>
                <a:t>   </a:t>
              </a:r>
              <a:r>
                <a:rPr lang="en-US" altLang="ja-JP" sz="1000" b="0" dirty="0" smtClean="0">
                  <a:solidFill>
                    <a:schemeClr val="dk1"/>
                  </a:solidFill>
                  <a:effectLst/>
                  <a:latin typeface="HG丸ｺﾞｼｯｸM-PRO" pitchFamily="50" charset="-128"/>
                  <a:ea typeface="HG丸ｺﾞｼｯｸM-PRO" pitchFamily="50" charset="-128"/>
                  <a:cs typeface="+mn-cs"/>
                </a:rPr>
                <a:t>※</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雇用保険制度の一般教育訓練給付を受けられる方も</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差額</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を</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支給する</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ことが可能になりました。</a:t>
              </a:r>
            </a:p>
            <a:p>
              <a:pPr marL="0" marR="0" indent="0" defTabSz="914400" rtl="0" eaLnBrk="1" fontAlgn="auto" latinLnBrk="0" hangingPunct="1">
                <a:lnSpc>
                  <a:spcPct val="100000"/>
                </a:lnSpc>
                <a:spcBef>
                  <a:spcPts val="0"/>
                </a:spcBef>
                <a:spcAft>
                  <a:spcPts val="0"/>
                </a:spcAft>
                <a:buClrTx/>
                <a:buSzTx/>
                <a:buFontTx/>
                <a:buNone/>
                <a:tabLst/>
                <a:defRPr/>
              </a:pPr>
              <a:endParaRPr lang="ja-JP" altLang="ja-JP" sz="1000" dirty="0">
                <a:effectLst/>
                <a:latin typeface="HG丸ｺﾞｼｯｸM-PRO" panose="020F0600000000000000" pitchFamily="50" charset="-128"/>
                <a:ea typeface="HG丸ｺﾞｼｯｸM-PRO" panose="020F0600000000000000" pitchFamily="50" charset="-128"/>
              </a:endParaRPr>
            </a:p>
          </p:txBody>
        </p:sp>
      </p:grpSp>
      <p:sp>
        <p:nvSpPr>
          <p:cNvPr id="30" name="テキスト ボックス 130">
            <a:extLst>
              <a:ext uri="{FF2B5EF4-FFF2-40B4-BE49-F238E27FC236}">
                <a16:creationId xmlns:a16="http://schemas.microsoft.com/office/drawing/2014/main" id="{00000000-0008-0000-0000-000083000000}"/>
              </a:ext>
            </a:extLst>
          </p:cNvPr>
          <p:cNvSpPr txBox="1"/>
          <p:nvPr/>
        </p:nvSpPr>
        <p:spPr>
          <a:xfrm>
            <a:off x="5207332" y="508866"/>
            <a:ext cx="5276850" cy="819150"/>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就労に関する相談窓口　</a:t>
            </a:r>
            <a:r>
              <a:rPr lang="ja-JP" altLang="ja-JP" sz="1000" b="0" i="0" baseline="0">
                <a:effectLst/>
                <a:latin typeface="HG丸ｺﾞｼｯｸM-PRO" panose="020F0600000000000000" pitchFamily="50" charset="-128"/>
                <a:ea typeface="HG丸ｺﾞｼｯｸM-PRO" panose="020F0600000000000000" pitchFamily="50" charset="-128"/>
                <a:cs typeface="+mn-cs"/>
              </a:rPr>
              <a:t>（裏面の相談窓口をご覧ください）</a:t>
            </a:r>
            <a:endParaRPr lang="ja-JP" altLang="ja-JP" sz="1000">
              <a:effectLst/>
              <a:latin typeface="HG丸ｺﾞｼｯｸM-PRO" panose="020F0600000000000000" pitchFamily="50" charset="-128"/>
              <a:ea typeface="HG丸ｺﾞｼｯｸM-PRO" panose="020F06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 母子・父子自立支援員　○ 熊本県母子家庭等就業･自立支援センター</a:t>
            </a:r>
            <a:endParaRPr kumimoji="0" lang="en-US" altLang="ja-JP" sz="100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 就業支援専門員　　　　○ 就労自立促進事業（ハローワーク）　など</a:t>
            </a:r>
            <a:endParaRPr kumimoji="0" lang="en-US" altLang="ja-JP" sz="100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rPr>
              <a:t>　</a:t>
            </a:r>
            <a:endParaRPr kumimoji="0" lang="ja-JP" altLang="ja-JP" sz="1050" b="0" i="0" u="none" strike="noStrike" kern="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47" name="グループ化 46">
            <a:extLst>
              <a:ext uri="{FF2B5EF4-FFF2-40B4-BE49-F238E27FC236}">
                <a16:creationId xmlns:a16="http://schemas.microsoft.com/office/drawing/2014/main" id="{00000000-0008-0000-0000-000032000000}"/>
              </a:ext>
            </a:extLst>
          </p:cNvPr>
          <p:cNvGrpSpPr/>
          <p:nvPr/>
        </p:nvGrpSpPr>
        <p:grpSpPr>
          <a:xfrm>
            <a:off x="10462232" y="3059882"/>
            <a:ext cx="4500000" cy="4109507"/>
            <a:chOff x="114300" y="2809875"/>
            <a:chExt cx="4474386" cy="4004890"/>
          </a:xfrm>
        </p:grpSpPr>
        <p:sp>
          <p:nvSpPr>
            <p:cNvPr id="63" name="角丸四角形 51">
              <a:extLst>
                <a:ext uri="{FF2B5EF4-FFF2-40B4-BE49-F238E27FC236}">
                  <a16:creationId xmlns:a16="http://schemas.microsoft.com/office/drawing/2014/main" id="{00000000-0008-0000-0000-000033000000}"/>
                </a:ext>
              </a:extLst>
            </p:cNvPr>
            <p:cNvSpPr/>
            <p:nvPr/>
          </p:nvSpPr>
          <p:spPr>
            <a:xfrm>
              <a:off x="114300" y="2809875"/>
              <a:ext cx="4474386" cy="4004890"/>
            </a:xfrm>
            <a:prstGeom prst="roundRect">
              <a:avLst>
                <a:gd name="adj" fmla="val 7200"/>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sp>
          <p:nvSpPr>
            <p:cNvPr id="64" name="正方形/長方形 63">
              <a:extLst>
                <a:ext uri="{FF2B5EF4-FFF2-40B4-BE49-F238E27FC236}">
                  <a16:creationId xmlns:a16="http://schemas.microsoft.com/office/drawing/2014/main" id="{00000000-0008-0000-0000-000034000000}"/>
                </a:ext>
              </a:extLst>
            </p:cNvPr>
            <p:cNvSpPr/>
            <p:nvPr/>
          </p:nvSpPr>
          <p:spPr>
            <a:xfrm>
              <a:off x="236857" y="2914652"/>
              <a:ext cx="3696968" cy="325821"/>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小・中学生に対する就学援助制度</a:t>
              </a:r>
              <a:endParaRPr lang="ja-JP" altLang="en-US" sz="1100" b="0" cap="none" spc="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65" name="テキスト ボックス 52">
              <a:extLst>
                <a:ext uri="{FF2B5EF4-FFF2-40B4-BE49-F238E27FC236}">
                  <a16:creationId xmlns:a16="http://schemas.microsoft.com/office/drawing/2014/main" id="{00000000-0008-0000-0000-000035000000}"/>
                </a:ext>
              </a:extLst>
            </p:cNvPr>
            <p:cNvSpPr txBox="1"/>
            <p:nvPr/>
          </p:nvSpPr>
          <p:spPr>
            <a:xfrm>
              <a:off x="232996" y="3492164"/>
              <a:ext cx="4255670" cy="31440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経済的な理由によって、就学困難な児童及び生徒の保護者に対し、</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義務教育の円滑な実施を図るため、就学に必要な費用を援助する</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制度を設けています。</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［対象者</a:t>
              </a:r>
              <a:r>
                <a:rPr lang="ja-JP" altLang="en-US" sz="1000" b="1" dirty="0" smtClean="0">
                  <a:effectLst/>
                  <a:latin typeface="HG丸ｺﾞｼｯｸM-PRO" panose="020F0600000000000000" pitchFamily="50" charset="-128"/>
                  <a:ea typeface="HG丸ｺﾞｼｯｸM-PRO" panose="020F0600000000000000" pitchFamily="50" charset="-128"/>
                </a:rPr>
                <a:t>］</a:t>
              </a:r>
              <a:endParaRPr lang="en-US" altLang="ja-JP" sz="1000" b="1"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en-US" altLang="ja-JP" sz="1000" b="1" dirty="0">
                  <a:solidFill>
                    <a:schemeClr val="dk1"/>
                  </a:solidFill>
                  <a:latin typeface="HG丸ｺﾞｼｯｸM-PRO" panose="020F0600000000000000" pitchFamily="50" charset="-128"/>
                  <a:ea typeface="HG丸ｺﾞｼｯｸM-PRO" panose="020F0600000000000000" pitchFamily="50" charset="-128"/>
                  <a:cs typeface="+mn-cs"/>
                </a:rPr>
                <a:t> </a:t>
              </a:r>
              <a:r>
                <a:rPr lang="en-US" altLang="ja-JP" sz="1000" b="1" dirty="0" smtClean="0">
                  <a:solidFill>
                    <a:schemeClr val="dk1"/>
                  </a:solidFill>
                  <a:latin typeface="HG丸ｺﾞｼｯｸM-PRO" panose="020F0600000000000000" pitchFamily="50" charset="-128"/>
                  <a:ea typeface="HG丸ｺﾞｼｯｸM-PRO" panose="020F0600000000000000" pitchFamily="50" charset="-128"/>
                  <a:cs typeface="+mn-cs"/>
                </a:rPr>
                <a:t>  </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八代</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市内に住所を有し、小中学校及び特別支援学校に</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在籍する</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  </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児童生徒の保護者のうち、生活保護法の要保護者に準ずる程度の</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  </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生活</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困窮世帯で、次の要件に該当する方が申請の対象となります</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生活</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保護の停止・廃止となった方</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市民税</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の非課税、または減免対象者</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〇</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個人</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事業税の減免対象者</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〇</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固定</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資産税、国民年金掛金・国民健康保険税の減免等対象者</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〇</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児童</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扶養手当受給者</a:t>
              </a:r>
              <a:r>
                <a:rPr lang="ja-JP" altLang="ja-JP" sz="800" dirty="0">
                  <a:solidFill>
                    <a:schemeClr val="dk1"/>
                  </a:solidFill>
                  <a:effectLst/>
                  <a:latin typeface="HG丸ｺﾞｼｯｸM-PRO" panose="020F0600000000000000" pitchFamily="50" charset="-128"/>
                  <a:ea typeface="HG丸ｺﾞｼｯｸM-PRO" panose="020F0600000000000000" pitchFamily="50" charset="-128"/>
                  <a:cs typeface="+mn-cs"/>
                </a:rPr>
                <a:t>（所得状況により、対象とならない場合があります。）</a:t>
              </a:r>
              <a:br>
                <a:rPr lang="ja-JP" altLang="ja-JP" sz="8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〇</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その他</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、収入が不安定だったり、災害や長期療養など特別の事情</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で生活が苦しく、学校費用の納付に困っている方</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en-US" sz="900" b="1" dirty="0">
                  <a:effectLst/>
                  <a:latin typeface="HG丸ｺﾞｼｯｸM-PRO" panose="020F0600000000000000" pitchFamily="50" charset="-128"/>
                  <a:ea typeface="HG丸ｺﾞｼｯｸM-PRO" panose="020F0600000000000000" pitchFamily="50" charset="-128"/>
                </a:rPr>
                <a:t>［</a:t>
              </a:r>
              <a:r>
                <a:rPr lang="ja-JP" altLang="en-US" sz="1000" b="1" dirty="0">
                  <a:effectLst/>
                  <a:latin typeface="HG丸ｺﾞｼｯｸM-PRO" panose="020F0600000000000000" pitchFamily="50" charset="-128"/>
                  <a:ea typeface="HG丸ｺﾞｼｯｸM-PRO" panose="020F0600000000000000" pitchFamily="50" charset="-128"/>
                </a:rPr>
                <a:t>援助の内容］</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学用品費</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、新入学用品費、校外活動費、給食費、修学旅行費</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及び</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医療費（学校保健法に定められた病気のみ）</a:t>
              </a:r>
              <a:b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br>
              <a:r>
                <a:rPr lang="ja-JP" altLang="en-US" sz="1000" b="1" dirty="0">
                  <a:effectLst/>
                  <a:latin typeface="HG丸ｺﾞｼｯｸM-PRO" panose="020F0600000000000000" pitchFamily="50" charset="-128"/>
                  <a:ea typeface="HG丸ｺﾞｼｯｸM-PRO" panose="020F0600000000000000" pitchFamily="50" charset="-128"/>
                </a:rPr>
                <a:t>［申請方法］</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援助を希望される方は、小中学校及び特別支援学校に備え付けの</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申請書に必要事項を記入のうえ、学校へ提出して</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くだ</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さい。</a:t>
              </a:r>
              <a:endParaRPr lang="ja-JP" altLang="ja-JP" sz="1000" dirty="0">
                <a:effectLst/>
                <a:latin typeface="HG丸ｺﾞｼｯｸM-PRO" panose="020F0600000000000000" pitchFamily="50" charset="-128"/>
                <a:ea typeface="HG丸ｺﾞｼｯｸM-PRO" panose="020F0600000000000000" pitchFamily="50" charset="-128"/>
              </a:endParaRPr>
            </a:p>
          </p:txBody>
        </p:sp>
        <p:sp>
          <p:nvSpPr>
            <p:cNvPr id="66" name="正方形/長方形 65">
              <a:extLst>
                <a:ext uri="{FF2B5EF4-FFF2-40B4-BE49-F238E27FC236}">
                  <a16:creationId xmlns:a16="http://schemas.microsoft.com/office/drawing/2014/main" id="{00000000-0008-0000-0000-000036000000}"/>
                </a:ext>
              </a:extLst>
            </p:cNvPr>
            <p:cNvSpPr/>
            <p:nvPr/>
          </p:nvSpPr>
          <p:spPr>
            <a:xfrm>
              <a:off x="476665" y="3207144"/>
              <a:ext cx="4046308" cy="295384"/>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ts val="1600"/>
                </a:lnSpc>
              </a:pPr>
              <a:r>
                <a:rPr lang="ja-JP" altLang="en-US" sz="105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手続き・問合せは、</a:t>
              </a:r>
              <a:r>
                <a:rPr lang="ja-JP" altLang="en-US" sz="1100" b="0" cap="none" spc="0" baseline="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学校教育課 </a:t>
              </a:r>
              <a:r>
                <a:rPr lang="en-US" altLang="ja-JP"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100" b="0" cap="none" spc="0" dirty="0" smtClean="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33-6133</a:t>
              </a:r>
              <a:r>
                <a:rPr lang="ja-JP" altLang="en-US" sz="1100" b="0" cap="none" spc="0" dirty="0" smtClean="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へ</a:t>
              </a:r>
            </a:p>
          </p:txBody>
        </p:sp>
      </p:grpSp>
      <p:grpSp>
        <p:nvGrpSpPr>
          <p:cNvPr id="48" name="グループ化 47">
            <a:extLst>
              <a:ext uri="{FF2B5EF4-FFF2-40B4-BE49-F238E27FC236}">
                <a16:creationId xmlns:a16="http://schemas.microsoft.com/office/drawing/2014/main" id="{00000000-0008-0000-0000-000058000000}"/>
              </a:ext>
            </a:extLst>
          </p:cNvPr>
          <p:cNvGrpSpPr/>
          <p:nvPr/>
        </p:nvGrpSpPr>
        <p:grpSpPr>
          <a:xfrm>
            <a:off x="10461564" y="7334251"/>
            <a:ext cx="4500000" cy="3087189"/>
            <a:chOff x="115863" y="7839874"/>
            <a:chExt cx="4482248" cy="2948284"/>
          </a:xfrm>
        </p:grpSpPr>
        <p:sp>
          <p:nvSpPr>
            <p:cNvPr id="60" name="角丸四角形 51">
              <a:extLst>
                <a:ext uri="{FF2B5EF4-FFF2-40B4-BE49-F238E27FC236}">
                  <a16:creationId xmlns:a16="http://schemas.microsoft.com/office/drawing/2014/main" id="{00000000-0008-0000-0000-000059000000}"/>
                </a:ext>
              </a:extLst>
            </p:cNvPr>
            <p:cNvSpPr/>
            <p:nvPr/>
          </p:nvSpPr>
          <p:spPr>
            <a:xfrm>
              <a:off x="115863" y="7839874"/>
              <a:ext cx="4482248" cy="2948284"/>
            </a:xfrm>
            <a:prstGeom prst="roundRect">
              <a:avLst>
                <a:gd name="adj" fmla="val 8810"/>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sp>
          <p:nvSpPr>
            <p:cNvPr id="61" name="正方形/長方形 60">
              <a:extLst>
                <a:ext uri="{FF2B5EF4-FFF2-40B4-BE49-F238E27FC236}">
                  <a16:creationId xmlns:a16="http://schemas.microsoft.com/office/drawing/2014/main" id="{00000000-0008-0000-0000-00005A000000}"/>
                </a:ext>
              </a:extLst>
            </p:cNvPr>
            <p:cNvSpPr/>
            <p:nvPr/>
          </p:nvSpPr>
          <p:spPr>
            <a:xfrm>
              <a:off x="263024" y="7881085"/>
              <a:ext cx="3696968" cy="325821"/>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子どもへの学習支援</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62" name="テキスト ボックス 90">
              <a:extLst>
                <a:ext uri="{FF2B5EF4-FFF2-40B4-BE49-F238E27FC236}">
                  <a16:creationId xmlns:a16="http://schemas.microsoft.com/office/drawing/2014/main" id="{00000000-0008-0000-0000-00005B000000}"/>
                </a:ext>
              </a:extLst>
            </p:cNvPr>
            <p:cNvSpPr txBox="1"/>
            <p:nvPr/>
          </p:nvSpPr>
          <p:spPr>
            <a:xfrm>
              <a:off x="227352" y="8193199"/>
              <a:ext cx="4370759" cy="239630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200" dirty="0">
                  <a:solidFill>
                    <a:schemeClr val="dk1"/>
                  </a:solidFill>
                  <a:effectLst/>
                  <a:latin typeface="HGS創英角ﾎﾟｯﾌﾟ体" panose="040B0A00000000000000" pitchFamily="50" charset="-128"/>
                  <a:ea typeface="HGS創英角ﾎﾟｯﾌﾟ体" panose="040B0A00000000000000" pitchFamily="50" charset="-128"/>
                  <a:cs typeface="+mn-cs"/>
                </a:rPr>
                <a:t>地域の学習教室</a:t>
              </a:r>
              <a:endParaRPr lang="en-US" altLang="ja-JP" sz="1200" dirty="0">
                <a:solidFill>
                  <a:schemeClr val="dk1"/>
                </a:solidFill>
                <a:effectLst/>
                <a:latin typeface="HGS創英角ﾎﾟｯﾌﾟ体" panose="040B0A00000000000000" pitchFamily="50" charset="-128"/>
                <a:ea typeface="HGS創英角ﾎﾟｯﾌﾟ体" panose="040B0A00000000000000" pitchFamily="50" charset="-128"/>
                <a:cs typeface="+mn-cs"/>
              </a:endParaRPr>
            </a:p>
            <a:p>
              <a:pPr rtl="0" eaLnBrk="1" latinLnBrk="0" hangingPunct="1"/>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学習</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に支障のあるひとり親家庭等の子どもたちに、最寄りの地域で</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学び</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の場・安らぎの居場所を確保・提供する事業です</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［対象者］</a:t>
              </a:r>
              <a:r>
                <a:rPr lang="ja-JP" altLang="en-US" sz="1000" dirty="0">
                  <a:effectLst/>
                  <a:latin typeface="HG丸ｺﾞｼｯｸM-PRO" panose="020F0600000000000000" pitchFamily="50" charset="-128"/>
                  <a:ea typeface="HG丸ｺﾞｼｯｸM-PRO" panose="020F0600000000000000" pitchFamily="50" charset="-128"/>
                </a:rPr>
                <a:t>　ひとり親家庭等の小・中学生</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［教室開所日］</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週</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1</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回以上　　</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b="1"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effectLst/>
                  <a:latin typeface="HG丸ｺﾞｼｯｸM-PRO" panose="020F0600000000000000" pitchFamily="50" charset="-128"/>
                  <a:ea typeface="HG丸ｺﾞｼｯｸM-PRO" panose="020F0600000000000000" pitchFamily="50" charset="-128"/>
                  <a:cs typeface="+mn-cs"/>
                </a:rPr>
                <a:t>費用］</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1</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回 </a:t>
              </a:r>
              <a:r>
                <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100</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円が</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上限</a:t>
              </a:r>
              <a:endPar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rtl="0" eaLnBrk="1" latinLnBrk="0" hangingPunct="1"/>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lang="en-US" altLang="ja-JP"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実施場所や参加申込などのお問合せは</a:t>
              </a:r>
              <a:r>
                <a:rPr lang="ja-JP" altLang="en-US" sz="1000" dirty="0" smtClean="0">
                  <a:solidFill>
                    <a:schemeClr val="dk1"/>
                  </a:solidFill>
                  <a:effectLst/>
                  <a:latin typeface="HG丸ｺﾞｼｯｸM-PRO" panose="020F0600000000000000" pitchFamily="50" charset="-128"/>
                  <a:ea typeface="HG丸ｺﾞｼｯｸM-PRO" panose="020F0600000000000000" pitchFamily="50" charset="-128"/>
                  <a:cs typeface="+mn-cs"/>
                </a:rPr>
                <a:t>、</a:t>
              </a:r>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lang="ja-JP" altLang="en-US" sz="1100" b="0" dirty="0">
                  <a:solidFill>
                    <a:schemeClr val="dk1"/>
                  </a:solidFill>
                  <a:effectLst>
                    <a:outerShdw blurRad="38100" dist="19050" dir="2700000" algn="tl" rotWithShape="0">
                      <a:schemeClr val="dk1">
                        <a:alpha val="40000"/>
                      </a:schemeClr>
                    </a:outerShdw>
                  </a:effectLst>
                  <a:latin typeface="+mn-lt"/>
                  <a:ea typeface="+mn-ea"/>
                  <a:cs typeface="+mn-cs"/>
                </a:rPr>
                <a:t>　　</a:t>
              </a:r>
              <a:r>
                <a:rPr lang="ja-JP" altLang="en-US" sz="1100" b="1" dirty="0" smtClean="0">
                  <a:solidFill>
                    <a:schemeClr val="dk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熊本県</a:t>
              </a:r>
              <a:r>
                <a:rPr lang="ja-JP" altLang="en-US" sz="1100" b="1" dirty="0">
                  <a:solidFill>
                    <a:schemeClr val="dk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ひとり親家庭福祉協議会　</a:t>
              </a:r>
              <a:r>
                <a:rPr lang="ja-JP" altLang="ja-JP" sz="1100" b="1" baseline="0" dirty="0">
                  <a:solidFill>
                    <a:schemeClr val="dk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t>
              </a:r>
              <a:r>
                <a:rPr lang="en-US" altLang="ja-JP" sz="1100" b="1" dirty="0">
                  <a:solidFill>
                    <a:schemeClr val="dk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TEL  096-331-6735</a:t>
              </a:r>
              <a:r>
                <a:rPr lang="ja-JP" altLang="en-US" sz="1100" b="0" dirty="0">
                  <a:solidFill>
                    <a:schemeClr val="dk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t>
              </a:r>
              <a:r>
                <a:rPr lang="ja-JP" altLang="ja-JP" sz="1100" b="0" dirty="0">
                  <a:solidFill>
                    <a:schemeClr val="dk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へ</a:t>
              </a:r>
              <a:endParaRPr lang="ja-JP" altLang="ja-JP" sz="1000" dirty="0">
                <a:effectLst/>
                <a:latin typeface="メイリオ" panose="020B0604030504040204" pitchFamily="50" charset="-128"/>
                <a:ea typeface="メイリオ" panose="020B0604030504040204" pitchFamily="50" charset="-128"/>
              </a:endParaRPr>
            </a:p>
            <a:p>
              <a:pPr rtl="0" eaLnBrk="1" latinLnBrk="0" hangingPunct="1"/>
              <a:endParaRPr lang="en-US" altLang="ja-JP" sz="10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rPr>
                <a:t>ひとり親家庭 応援の塾</a:t>
              </a:r>
              <a:endParaRPr kumimoji="0" lang="en-US" altLang="ja-JP" sz="1200" b="0" i="0" u="none" strike="noStrike" kern="0" cap="none" spc="0" normalizeH="0" baseline="0" noProof="0" dirty="0">
                <a:ln>
                  <a:noFill/>
                </a:ln>
                <a:solidFill>
                  <a:prstClr val="black"/>
                </a:solidFill>
                <a:effectLst/>
                <a:uLnTx/>
                <a:uFillTx/>
                <a:latin typeface="HGS創英角ﾎﾟｯﾌﾟ体" panose="040B0A00000000000000" pitchFamily="50" charset="-128"/>
                <a:ea typeface="HGS創英角ﾎﾟｯﾌﾟ体" panose="040B0A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県内各地の学習塾の協力・支援により、受講料の割引制度を</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設けている</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塾</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のことです。受講料の割引に加え、塾によっては県からの助成を</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受け</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教材</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の無料配布など様々な支援を行っています。</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対象となる塾にて、手続きを行ってください。</a:t>
              </a:r>
              <a:endParaRPr lang="ja-JP" altLang="ja-JP" sz="1000" dirty="0">
                <a:effectLst/>
                <a:latin typeface="HG丸ｺﾞｼｯｸM-PRO" panose="020F0600000000000000" pitchFamily="50" charset="-128"/>
                <a:ea typeface="HG丸ｺﾞｼｯｸM-PRO" panose="020F0600000000000000" pitchFamily="50" charset="-128"/>
              </a:endParaRPr>
            </a:p>
          </p:txBody>
        </p:sp>
      </p:grpSp>
      <p:grpSp>
        <p:nvGrpSpPr>
          <p:cNvPr id="49" name="グループ化 48">
            <a:extLst>
              <a:ext uri="{FF2B5EF4-FFF2-40B4-BE49-F238E27FC236}">
                <a16:creationId xmlns:a16="http://schemas.microsoft.com/office/drawing/2014/main" id="{00000000-0008-0000-0000-000067000000}"/>
              </a:ext>
            </a:extLst>
          </p:cNvPr>
          <p:cNvGrpSpPr/>
          <p:nvPr/>
        </p:nvGrpSpPr>
        <p:grpSpPr>
          <a:xfrm>
            <a:off x="10462232" y="381000"/>
            <a:ext cx="4657118" cy="2192538"/>
            <a:chOff x="114301" y="-12118"/>
            <a:chExt cx="4638674" cy="2192538"/>
          </a:xfrm>
        </p:grpSpPr>
        <p:grpSp>
          <p:nvGrpSpPr>
            <p:cNvPr id="54" name="グループ化 53">
              <a:extLst>
                <a:ext uri="{FF2B5EF4-FFF2-40B4-BE49-F238E27FC236}">
                  <a16:creationId xmlns:a16="http://schemas.microsoft.com/office/drawing/2014/main" id="{00000000-0008-0000-0000-000068000000}"/>
                </a:ext>
              </a:extLst>
            </p:cNvPr>
            <p:cNvGrpSpPr/>
            <p:nvPr/>
          </p:nvGrpSpPr>
          <p:grpSpPr>
            <a:xfrm>
              <a:off x="114301" y="-12118"/>
              <a:ext cx="4638674" cy="2192538"/>
              <a:chOff x="114301" y="-24954"/>
              <a:chExt cx="4473139" cy="4515042"/>
            </a:xfrm>
          </p:grpSpPr>
          <p:grpSp>
            <p:nvGrpSpPr>
              <p:cNvPr id="56" name="グループ化 55">
                <a:extLst>
                  <a:ext uri="{FF2B5EF4-FFF2-40B4-BE49-F238E27FC236}">
                    <a16:creationId xmlns:a16="http://schemas.microsoft.com/office/drawing/2014/main" id="{00000000-0008-0000-0000-00006A000000}"/>
                  </a:ext>
                </a:extLst>
              </p:cNvPr>
              <p:cNvGrpSpPr/>
              <p:nvPr/>
            </p:nvGrpSpPr>
            <p:grpSpPr>
              <a:xfrm>
                <a:off x="114301" y="-24954"/>
                <a:ext cx="4473139" cy="4515042"/>
                <a:chOff x="114301" y="-24954"/>
                <a:chExt cx="4473139" cy="4515042"/>
              </a:xfrm>
            </p:grpSpPr>
            <p:sp>
              <p:nvSpPr>
                <p:cNvPr id="58" name="角丸四角形 107">
                  <a:extLst>
                    <a:ext uri="{FF2B5EF4-FFF2-40B4-BE49-F238E27FC236}">
                      <a16:creationId xmlns:a16="http://schemas.microsoft.com/office/drawing/2014/main" id="{00000000-0008-0000-0000-00006C000000}"/>
                    </a:ext>
                  </a:extLst>
                </p:cNvPr>
                <p:cNvSpPr/>
                <p:nvPr/>
              </p:nvSpPr>
              <p:spPr>
                <a:xfrm>
                  <a:off x="114301" y="-24954"/>
                  <a:ext cx="4322228" cy="4515042"/>
                </a:xfrm>
                <a:prstGeom prst="roundRect">
                  <a:avLst>
                    <a:gd name="adj" fmla="val 12772"/>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59" name="正方形/長方形 58">
                  <a:extLst>
                    <a:ext uri="{FF2B5EF4-FFF2-40B4-BE49-F238E27FC236}">
                      <a16:creationId xmlns:a16="http://schemas.microsoft.com/office/drawing/2014/main" id="{00000000-0008-0000-0000-00006D000000}"/>
                    </a:ext>
                  </a:extLst>
                </p:cNvPr>
                <p:cNvSpPr/>
                <p:nvPr/>
              </p:nvSpPr>
              <p:spPr>
                <a:xfrm>
                  <a:off x="236857" y="203871"/>
                  <a:ext cx="4350583" cy="719038"/>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就労自立促進事業</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grpSp>
          <p:sp>
            <p:nvSpPr>
              <p:cNvPr id="57" name="テキスト ボックス 106">
                <a:extLst>
                  <a:ext uri="{FF2B5EF4-FFF2-40B4-BE49-F238E27FC236}">
                    <a16:creationId xmlns:a16="http://schemas.microsoft.com/office/drawing/2014/main" id="{00000000-0008-0000-0000-00006B000000}"/>
                  </a:ext>
                </a:extLst>
              </p:cNvPr>
              <p:cNvSpPr txBox="1"/>
              <p:nvPr/>
            </p:nvSpPr>
            <p:spPr>
              <a:xfrm>
                <a:off x="243354" y="1074736"/>
                <a:ext cx="4203605" cy="28070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000" dirty="0">
                    <a:effectLst/>
                    <a:latin typeface="HG丸ｺﾞｼｯｸM-PRO" panose="020F0600000000000000" pitchFamily="50" charset="-128"/>
                    <a:ea typeface="HG丸ｺﾞｼｯｸM-PRO" panose="020F0600000000000000" pitchFamily="50" charset="-128"/>
                  </a:rPr>
                  <a:t>児童扶養手当を受給されており、就労可能で就労意欲のある方に対し、ハローワークと福祉事務所等による「就労支援チーム」が、支援対象者に応じた就職活動を支援します。</a:t>
                </a: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［支援の内容］</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1000" kern="0" dirty="0">
                    <a:solidFill>
                      <a:prstClr val="black"/>
                    </a:solidFill>
                    <a:latin typeface="HG丸ｺﾞｼｯｸM-PRO" panose="020F0600000000000000" pitchFamily="50" charset="-128"/>
                    <a:ea typeface="HG丸ｺﾞｼｯｸM-PRO" panose="020F0600000000000000" pitchFamily="50" charset="-128"/>
                  </a:rPr>
                  <a:t> </a:t>
                </a:r>
                <a:r>
                  <a:rPr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     </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就労</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支援チームが、支援対象者の希望･意向を十分に尊重</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して</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1000" kern="0" dirty="0">
                    <a:solidFill>
                      <a:prstClr val="black"/>
                    </a:solidFill>
                    <a:latin typeface="HG丸ｺﾞｼｯｸM-PRO" panose="020F0600000000000000" pitchFamily="50" charset="-128"/>
                    <a:ea typeface="HG丸ｺﾞｼｯｸM-PRO" panose="020F0600000000000000" pitchFamily="50" charset="-128"/>
                  </a:rPr>
                  <a:t> </a:t>
                </a:r>
                <a:r>
                  <a:rPr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   </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「支援プラン</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」を作成します。就職の目標時期や具体的な就職</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活動</a:t>
                </a:r>
                <a:endParaRPr kumimoji="0" lang="en-US" altLang="ja-JP"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1000" kern="0" dirty="0">
                    <a:solidFill>
                      <a:prstClr val="black"/>
                    </a:solidFill>
                    <a:latin typeface="HG丸ｺﾞｼｯｸM-PRO" panose="020F0600000000000000" pitchFamily="50" charset="-128"/>
                    <a:ea typeface="HG丸ｺﾞｼｯｸM-PRO" panose="020F0600000000000000" pitchFamily="50" charset="-128"/>
                  </a:rPr>
                  <a:t> </a:t>
                </a:r>
                <a:r>
                  <a:rPr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    </a:t>
                </a:r>
                <a:r>
                  <a:rPr kumimoji="0" lang="ja-JP" altLang="en-US" sz="10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を計画性</a:t>
                </a:r>
                <a:r>
                  <a:rPr kumimoji="0" lang="ja-JP" altLang="en-US" sz="10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を持って支援します。</a:t>
                </a:r>
                <a:r>
                  <a:rPr lang="ja-JP" altLang="en-US" sz="1050" b="1" dirty="0">
                    <a:solidFill>
                      <a:schemeClr val="dk1"/>
                    </a:solidFill>
                    <a:latin typeface="+mn-lt"/>
                    <a:ea typeface="+mn-ea"/>
                    <a:cs typeface="+mn-cs"/>
                  </a:rPr>
                  <a:t>　　</a:t>
                </a:r>
                <a:endParaRPr lang="en-US" altLang="ja-JP" sz="1050" b="1" dirty="0" smtClean="0">
                  <a:solidFill>
                    <a:schemeClr val="dk1"/>
                  </a:solidFill>
                  <a:latin typeface="+mn-lt"/>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050" b="1" dirty="0"/>
                  <a:t>　</a:t>
                </a:r>
                <a:r>
                  <a:rPr lang="ja-JP" altLang="en-US" sz="1050" b="1" dirty="0">
                    <a:solidFill>
                      <a:schemeClr val="dk1"/>
                    </a:solidFill>
                    <a:latin typeface="+mn-lt"/>
                    <a:ea typeface="+mn-ea"/>
                    <a:cs typeface="+mn-cs"/>
                  </a:rPr>
                  <a:t>　　　　　　</a:t>
                </a:r>
                <a:endParaRPr lang="en-US" altLang="ja-JP" sz="1050" b="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baseline="0" dirty="0" smtClean="0">
                    <a:effectLst/>
                    <a:latin typeface="HG丸ｺﾞｼｯｸM-PRO" panose="020F0600000000000000" pitchFamily="50" charset="-128"/>
                    <a:ea typeface="HG丸ｺﾞｼｯｸM-PRO" panose="020F0600000000000000" pitchFamily="50" charset="-128"/>
                  </a:rPr>
                  <a:t>［</a:t>
                </a:r>
                <a:r>
                  <a:rPr lang="ja-JP" altLang="en-US" sz="1000" b="1" baseline="0" dirty="0">
                    <a:effectLst/>
                    <a:latin typeface="HG丸ｺﾞｼｯｸM-PRO" panose="020F0600000000000000" pitchFamily="50" charset="-128"/>
                    <a:ea typeface="HG丸ｺﾞｼｯｸM-PRO" panose="020F0600000000000000" pitchFamily="50" charset="-128"/>
                  </a:rPr>
                  <a:t>問合せ］　ハローワーク八代　職業紹介部門　</a:t>
                </a:r>
                <a:r>
                  <a:rPr lang="en-US" altLang="ja-JP" sz="1000" b="1" baseline="0" dirty="0">
                    <a:effectLst/>
                    <a:latin typeface="HG丸ｺﾞｼｯｸM-PRO" panose="020F0600000000000000" pitchFamily="50" charset="-128"/>
                    <a:ea typeface="HG丸ｺﾞｼｯｸM-PRO" panose="020F0600000000000000" pitchFamily="50" charset="-128"/>
                  </a:rPr>
                  <a:t>31-8609</a:t>
                </a:r>
                <a:endParaRPr lang="ja-JP" altLang="ja-JP" sz="1000" b="1" dirty="0">
                  <a:effectLst/>
                  <a:latin typeface="HG丸ｺﾞｼｯｸM-PRO" panose="020F0600000000000000" pitchFamily="50" charset="-128"/>
                  <a:ea typeface="HG丸ｺﾞｼｯｸM-PRO" panose="020F0600000000000000" pitchFamily="50" charset="-128"/>
                </a:endParaRPr>
              </a:p>
            </p:txBody>
          </p:sp>
        </p:grpSp>
        <p:sp>
          <p:nvSpPr>
            <p:cNvPr id="55" name="正方形/長方形 54">
              <a:extLst>
                <a:ext uri="{FF2B5EF4-FFF2-40B4-BE49-F238E27FC236}">
                  <a16:creationId xmlns:a16="http://schemas.microsoft.com/office/drawing/2014/main" id="{00000000-0008-0000-0000-000069000000}"/>
                </a:ext>
              </a:extLst>
            </p:cNvPr>
            <p:cNvSpPr/>
            <p:nvPr/>
          </p:nvSpPr>
          <p:spPr>
            <a:xfrm>
              <a:off x="1212156" y="59269"/>
              <a:ext cx="3269647" cy="514349"/>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ts val="1400"/>
                </a:lnSpc>
              </a:pPr>
              <a:r>
                <a:rPr lang="ja-JP" altLang="en-US" sz="105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手続き・問合せは、</a:t>
              </a:r>
              <a:r>
                <a:rPr lang="ja-JP" altLang="en-US"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ハローワーク八代 </a:t>
              </a:r>
              <a:endParaRPr lang="en-US" altLang="ja-JP"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400"/>
                </a:lnSpc>
              </a:pPr>
              <a:r>
                <a:rPr lang="ja-JP" altLang="en-US" sz="1100" b="0" cap="none" spc="0" dirty="0">
                  <a:ln w="3175">
                    <a:noFill/>
                  </a:ln>
                  <a:solidFill>
                    <a:schemeClr val="tx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rPr>
                <a:t>または こども未来課へ</a:t>
              </a:r>
            </a:p>
          </p:txBody>
        </p:sp>
      </p:grpSp>
      <p:grpSp>
        <p:nvGrpSpPr>
          <p:cNvPr id="50" name="グループ化 49">
            <a:extLst>
              <a:ext uri="{FF2B5EF4-FFF2-40B4-BE49-F238E27FC236}">
                <a16:creationId xmlns:a16="http://schemas.microsoft.com/office/drawing/2014/main" id="{00000000-0008-0000-0000-000073000000}"/>
              </a:ext>
            </a:extLst>
          </p:cNvPr>
          <p:cNvGrpSpPr/>
          <p:nvPr/>
        </p:nvGrpSpPr>
        <p:grpSpPr>
          <a:xfrm>
            <a:off x="10370218" y="2659005"/>
            <a:ext cx="4592014" cy="359073"/>
            <a:chOff x="0" y="2371725"/>
            <a:chExt cx="4574146" cy="359073"/>
          </a:xfrm>
        </p:grpSpPr>
        <p:sp>
          <p:nvSpPr>
            <p:cNvPr id="52" name="正方形/長方形 51">
              <a:extLst>
                <a:ext uri="{FF2B5EF4-FFF2-40B4-BE49-F238E27FC236}">
                  <a16:creationId xmlns:a16="http://schemas.microsoft.com/office/drawing/2014/main" id="{00000000-0008-0000-0000-000074000000}"/>
                </a:ext>
              </a:extLst>
            </p:cNvPr>
            <p:cNvSpPr/>
            <p:nvPr/>
          </p:nvSpPr>
          <p:spPr>
            <a:xfrm>
              <a:off x="91656" y="2569054"/>
              <a:ext cx="4482490" cy="116996"/>
            </a:xfrm>
            <a:prstGeom prst="rect">
              <a:avLst/>
            </a:prstGeom>
            <a:solidFill>
              <a:srgbClr val="FFC000">
                <a:lumMod val="60000"/>
                <a:lumOff val="40000"/>
              </a:srgbClr>
            </a:solidFill>
            <a:ln w="12700" cap="flat" cmpd="sng" algn="ctr">
              <a:noFill/>
              <a:prstDash val="solid"/>
              <a:miter lim="800000"/>
            </a:ln>
            <a:effectLst/>
          </p:spPr>
          <p:txBody>
            <a:bodyPr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panose="020B0600070205080204" pitchFamily="50" charset="-128"/>
                <a:cs typeface="+mn-cs"/>
              </a:endParaRPr>
            </a:p>
          </p:txBody>
        </p:sp>
        <p:sp>
          <p:nvSpPr>
            <p:cNvPr id="53" name="正方形/長方形 52">
              <a:extLst>
                <a:ext uri="{FF2B5EF4-FFF2-40B4-BE49-F238E27FC236}">
                  <a16:creationId xmlns:a16="http://schemas.microsoft.com/office/drawing/2014/main" id="{00000000-0008-0000-0000-000075000000}"/>
                </a:ext>
              </a:extLst>
            </p:cNvPr>
            <p:cNvSpPr/>
            <p:nvPr/>
          </p:nvSpPr>
          <p:spPr>
            <a:xfrm>
              <a:off x="0" y="2371725"/>
              <a:ext cx="1005403" cy="359073"/>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w="3175">
                    <a:solidFill>
                      <a:srgbClr val="FF0000"/>
                    </a:solidFill>
                  </a:ln>
                  <a:solidFill>
                    <a:srgbClr val="FF0000"/>
                  </a:solidFill>
                  <a:effectLst>
                    <a:outerShdw blurRad="38100" dist="19050" dir="2700000" algn="tl" rotWithShape="0">
                      <a:sysClr val="windowText" lastClr="000000">
                        <a:alpha val="40000"/>
                      </a:sysClr>
                    </a:outerShdw>
                  </a:effectLst>
                  <a:uLnTx/>
                  <a:uFillTx/>
                  <a:latin typeface="HGSｺﾞｼｯｸM" panose="020B0600000000000000" pitchFamily="50" charset="-128"/>
                  <a:ea typeface="HGSｺﾞｼｯｸM" panose="020B0600000000000000" pitchFamily="50" charset="-128"/>
                </a:rPr>
                <a:t>教育支援</a:t>
              </a:r>
            </a:p>
          </p:txBody>
        </p:sp>
      </p:grpSp>
      <p:pic>
        <p:nvPicPr>
          <p:cNvPr id="51" name="Picture 2" descr="7">
            <a:extLst>
              <a:ext uri="{FF2B5EF4-FFF2-40B4-BE49-F238E27FC236}">
                <a16:creationId xmlns:a16="http://schemas.microsoft.com/office/drawing/2014/main" id="{00000000-0008-0000-0000-00007600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32569" y="7126720"/>
            <a:ext cx="742107" cy="692523"/>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a:extLst>
              <a:ext uri="{FF2B5EF4-FFF2-40B4-BE49-F238E27FC236}">
                <a16:creationId xmlns:a16="http://schemas.microsoft.com/office/drawing/2014/main" id="{A1F82434-6194-423B-B1E6-F43FFEE1EB0C}"/>
              </a:ext>
            </a:extLst>
          </p:cNvPr>
          <p:cNvGrpSpPr/>
          <p:nvPr/>
        </p:nvGrpSpPr>
        <p:grpSpPr>
          <a:xfrm>
            <a:off x="5293554" y="5136139"/>
            <a:ext cx="4771764" cy="5319846"/>
            <a:chOff x="5314482" y="5099563"/>
            <a:chExt cx="4771764" cy="5319846"/>
          </a:xfrm>
        </p:grpSpPr>
        <p:grpSp>
          <p:nvGrpSpPr>
            <p:cNvPr id="28" name="グループ化 27">
              <a:extLst>
                <a:ext uri="{FF2B5EF4-FFF2-40B4-BE49-F238E27FC236}">
                  <a16:creationId xmlns:a16="http://schemas.microsoft.com/office/drawing/2014/main" id="{00000000-0008-0000-0000-000082000000}"/>
                </a:ext>
              </a:extLst>
            </p:cNvPr>
            <p:cNvGrpSpPr/>
            <p:nvPr/>
          </p:nvGrpSpPr>
          <p:grpSpPr>
            <a:xfrm>
              <a:off x="5314482" y="5099563"/>
              <a:ext cx="4737148" cy="5309614"/>
              <a:chOff x="105852" y="5476935"/>
              <a:chExt cx="4737148" cy="5309614"/>
            </a:xfrm>
          </p:grpSpPr>
          <p:grpSp>
            <p:nvGrpSpPr>
              <p:cNvPr id="31" name="グループ化 30">
                <a:extLst>
                  <a:ext uri="{FF2B5EF4-FFF2-40B4-BE49-F238E27FC236}">
                    <a16:creationId xmlns:a16="http://schemas.microsoft.com/office/drawing/2014/main" id="{00000000-0008-0000-0000-00004A000000}"/>
                  </a:ext>
                </a:extLst>
              </p:cNvPr>
              <p:cNvGrpSpPr/>
              <p:nvPr/>
            </p:nvGrpSpPr>
            <p:grpSpPr>
              <a:xfrm>
                <a:off x="105852" y="5476935"/>
                <a:ext cx="4561280" cy="5309614"/>
                <a:chOff x="105852" y="5474920"/>
                <a:chExt cx="4682494" cy="5258564"/>
              </a:xfrm>
            </p:grpSpPr>
            <p:grpSp>
              <p:nvGrpSpPr>
                <p:cNvPr id="33" name="グループ化 32">
                  <a:extLst>
                    <a:ext uri="{FF2B5EF4-FFF2-40B4-BE49-F238E27FC236}">
                      <a16:creationId xmlns:a16="http://schemas.microsoft.com/office/drawing/2014/main" id="{00000000-0008-0000-0000-00004B000000}"/>
                    </a:ext>
                  </a:extLst>
                </p:cNvPr>
                <p:cNvGrpSpPr/>
                <p:nvPr/>
              </p:nvGrpSpPr>
              <p:grpSpPr>
                <a:xfrm>
                  <a:off x="105852" y="5474920"/>
                  <a:ext cx="4682494" cy="5258564"/>
                  <a:chOff x="105852" y="5427032"/>
                  <a:chExt cx="4561280" cy="4045481"/>
                </a:xfrm>
              </p:grpSpPr>
              <p:grpSp>
                <p:nvGrpSpPr>
                  <p:cNvPr id="35" name="グループ化 34">
                    <a:extLst>
                      <a:ext uri="{FF2B5EF4-FFF2-40B4-BE49-F238E27FC236}">
                        <a16:creationId xmlns:a16="http://schemas.microsoft.com/office/drawing/2014/main" id="{00000000-0008-0000-0000-00004D000000}"/>
                      </a:ext>
                    </a:extLst>
                  </p:cNvPr>
                  <p:cNvGrpSpPr/>
                  <p:nvPr/>
                </p:nvGrpSpPr>
                <p:grpSpPr>
                  <a:xfrm>
                    <a:off x="105852" y="5427032"/>
                    <a:ext cx="4518553" cy="4045481"/>
                    <a:chOff x="105852" y="5427032"/>
                    <a:chExt cx="4518553" cy="4045481"/>
                  </a:xfrm>
                </p:grpSpPr>
                <p:sp>
                  <p:nvSpPr>
                    <p:cNvPr id="37" name="角丸四角形 78">
                      <a:extLst>
                        <a:ext uri="{FF2B5EF4-FFF2-40B4-BE49-F238E27FC236}">
                          <a16:creationId xmlns:a16="http://schemas.microsoft.com/office/drawing/2014/main" id="{00000000-0008-0000-0000-00004F000000}"/>
                        </a:ext>
                      </a:extLst>
                    </p:cNvPr>
                    <p:cNvSpPr/>
                    <p:nvPr/>
                  </p:nvSpPr>
                  <p:spPr>
                    <a:xfrm>
                      <a:off x="105852" y="5427032"/>
                      <a:ext cx="4518553" cy="4045481"/>
                    </a:xfrm>
                    <a:prstGeom prst="roundRect">
                      <a:avLst>
                        <a:gd name="adj" fmla="val 6300"/>
                      </a:avLst>
                    </a:prstGeom>
                    <a:no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38" name="正方形/長方形 37">
                      <a:extLst>
                        <a:ext uri="{FF2B5EF4-FFF2-40B4-BE49-F238E27FC236}">
                          <a16:creationId xmlns:a16="http://schemas.microsoft.com/office/drawing/2014/main" id="{00000000-0008-0000-0000-000050000000}"/>
                        </a:ext>
                      </a:extLst>
                    </p:cNvPr>
                    <p:cNvSpPr/>
                    <p:nvPr/>
                  </p:nvSpPr>
                  <p:spPr>
                    <a:xfrm>
                      <a:off x="243166" y="5483459"/>
                      <a:ext cx="3829241" cy="248179"/>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1400" b="0" cap="none" spc="0" dirty="0">
                          <a:ln w="3175">
                            <a:noFill/>
                          </a:ln>
                          <a:solidFill>
                            <a:srgbClr val="C0000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ひとり親家庭高等職業訓練促進給付金</a:t>
                      </a:r>
                      <a:endParaRPr lang="ja-JP" altLang="en-US" sz="1100" b="0" cap="none" spc="0" dirty="0">
                        <a:ln w="3175">
                          <a:noFill/>
                        </a:ln>
                        <a:solidFill>
                          <a:srgbClr val="C00000"/>
                        </a:solidFill>
                        <a:effectLst>
                          <a:outerShdw blurRad="38100" dist="19050" dir="2700000" algn="tl" rotWithShape="0">
                            <a:schemeClr val="dk1">
                              <a:alpha val="40000"/>
                            </a:schemeClr>
                          </a:outerShdw>
                        </a:effectLst>
                        <a:latin typeface="HGSｺﾞｼｯｸM" panose="020B0600000000000000" pitchFamily="50" charset="-128"/>
                        <a:ea typeface="HGSｺﾞｼｯｸM" panose="020B0600000000000000" pitchFamily="50" charset="-128"/>
                      </a:endParaRPr>
                    </a:p>
                  </p:txBody>
                </p:sp>
                <p:sp>
                  <p:nvSpPr>
                    <p:cNvPr id="39" name="正方形/長方形 38">
                      <a:extLst>
                        <a:ext uri="{FF2B5EF4-FFF2-40B4-BE49-F238E27FC236}">
                          <a16:creationId xmlns:a16="http://schemas.microsoft.com/office/drawing/2014/main" id="{00000000-0008-0000-0000-000051000000}"/>
                        </a:ext>
                      </a:extLst>
                    </p:cNvPr>
                    <p:cNvSpPr/>
                    <p:nvPr/>
                  </p:nvSpPr>
                  <p:spPr>
                    <a:xfrm>
                      <a:off x="1029595" y="5715877"/>
                      <a:ext cx="3534854" cy="219577"/>
                    </a:xfrm>
                    <a:prstGeom prst="rect">
                      <a:avLst/>
                    </a:prstGeom>
                    <a:noFill/>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w="3175">
                            <a:noFill/>
                          </a:ln>
                          <a:solidFill>
                            <a:sysClr val="windowText" lastClr="000000"/>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cs typeface="メイリオ" panose="020B0604030504040204" pitchFamily="50" charset="-128"/>
                        </a:rPr>
                        <a:t>手続き・問合せは、こども未来課 へ</a:t>
                      </a:r>
                    </a:p>
                  </p:txBody>
                </p:sp>
              </p:grpSp>
              <p:sp>
                <p:nvSpPr>
                  <p:cNvPr id="36" name="テキスト ボックス 77">
                    <a:extLst>
                      <a:ext uri="{FF2B5EF4-FFF2-40B4-BE49-F238E27FC236}">
                        <a16:creationId xmlns:a16="http://schemas.microsoft.com/office/drawing/2014/main" id="{00000000-0008-0000-0000-00004E000000}"/>
                      </a:ext>
                    </a:extLst>
                  </p:cNvPr>
                  <p:cNvSpPr txBox="1"/>
                  <p:nvPr/>
                </p:nvSpPr>
                <p:spPr>
                  <a:xfrm>
                    <a:off x="228342" y="5925343"/>
                    <a:ext cx="4438790" cy="19895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母子家庭の母・父子家庭の父が就職に有利な資格取得を目指し、</a:t>
                    </a:r>
                    <a:r>
                      <a:rPr lang="ja-JP" altLang="en-US" sz="1000" dirty="0" smtClean="0">
                        <a:effectLst/>
                        <a:latin typeface="HG丸ｺﾞｼｯｸM-PRO" panose="020F0600000000000000" pitchFamily="50" charset="-128"/>
                        <a:ea typeface="HG丸ｺﾞｼｯｸM-PRO" panose="020F0600000000000000" pitchFamily="50" charset="-128"/>
                      </a:rPr>
                      <a:t>専門</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学校</a:t>
                    </a:r>
                    <a:r>
                      <a:rPr lang="ja-JP" altLang="en-US" sz="1000" dirty="0">
                        <a:effectLst/>
                        <a:latin typeface="HG丸ｺﾞｼｯｸM-PRO" panose="020F0600000000000000" pitchFamily="50" charset="-128"/>
                        <a:ea typeface="HG丸ｺﾞｼｯｸM-PRO" panose="020F0600000000000000" pitchFamily="50" charset="-128"/>
                      </a:rPr>
                      <a:t>や大学等の養成機関で１年間以上修業する場合に、生活の負担</a:t>
                    </a:r>
                    <a:r>
                      <a:rPr lang="ja-JP" altLang="en-US" sz="1000" dirty="0" smtClean="0">
                        <a:effectLst/>
                        <a:latin typeface="HG丸ｺﾞｼｯｸM-PRO" panose="020F0600000000000000" pitchFamily="50" charset="-128"/>
                        <a:ea typeface="HG丸ｺﾞｼｯｸM-PRO" panose="020F0600000000000000" pitchFamily="50" charset="-128"/>
                      </a:rPr>
                      <a:t>の</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軽減</a:t>
                    </a:r>
                    <a:r>
                      <a:rPr lang="ja-JP" altLang="en-US" sz="1000" dirty="0">
                        <a:effectLst/>
                        <a:latin typeface="HG丸ｺﾞｼｯｸM-PRO" panose="020F0600000000000000" pitchFamily="50" charset="-128"/>
                        <a:ea typeface="HG丸ｺﾞｼｯｸM-PRO" panose="020F0600000000000000" pitchFamily="50" charset="-128"/>
                      </a:rPr>
                      <a:t>を図るため訓練促進費を給付します。また、卒業後に一時金を</a:t>
                    </a:r>
                    <a:r>
                      <a:rPr lang="ja-JP" altLang="en-US" sz="1000" dirty="0" smtClean="0">
                        <a:effectLst/>
                        <a:latin typeface="HG丸ｺﾞｼｯｸM-PRO" panose="020F0600000000000000" pitchFamily="50" charset="-128"/>
                        <a:ea typeface="HG丸ｺﾞｼｯｸM-PRO" panose="020F0600000000000000" pitchFamily="50" charset="-128"/>
                      </a:rPr>
                      <a:t>支</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給</a:t>
                    </a:r>
                    <a:r>
                      <a:rPr lang="ja-JP" altLang="en-US" sz="1000" dirty="0">
                        <a:effectLst/>
                        <a:latin typeface="HG丸ｺﾞｼｯｸM-PRO" panose="020F0600000000000000" pitchFamily="50" charset="-128"/>
                        <a:ea typeface="HG丸ｺﾞｼｯｸM-PRO" panose="020F0600000000000000" pitchFamily="50" charset="-128"/>
                      </a:rPr>
                      <a:t>します。（養成機関等が遠隔地にあり通学が困難な場合や働</a:t>
                    </a:r>
                    <a:r>
                      <a:rPr lang="ja-JP" altLang="en-US" sz="1000" dirty="0" smtClean="0">
                        <a:effectLst/>
                        <a:latin typeface="HG丸ｺﾞｼｯｸM-PRO" panose="020F0600000000000000" pitchFamily="50" charset="-128"/>
                        <a:ea typeface="HG丸ｺﾞｼｯｸM-PRO" panose="020F0600000000000000" pitchFamily="50" charset="-128"/>
                      </a:rPr>
                      <a:t>きなが</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ら</a:t>
                    </a:r>
                    <a:r>
                      <a:rPr lang="ja-JP" altLang="en-US" sz="1000" dirty="0">
                        <a:effectLst/>
                        <a:latin typeface="HG丸ｺﾞｼｯｸM-PRO" panose="020F0600000000000000" pitchFamily="50" charset="-128"/>
                        <a:ea typeface="HG丸ｺﾞｼｯｸM-PRO" panose="020F0600000000000000" pitchFamily="50" charset="-128"/>
                      </a:rPr>
                      <a:t>資格取得を目指す場合などは、通信教育による修業も可能です。）</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a:t>
                    </a:r>
                    <a:r>
                      <a:rPr lang="ja-JP" altLang="en-US" sz="1000" b="1" dirty="0" smtClean="0">
                        <a:effectLst/>
                        <a:latin typeface="HG丸ｺﾞｼｯｸM-PRO" panose="020F0600000000000000" pitchFamily="50" charset="-128"/>
                        <a:ea typeface="HG丸ｺﾞｼｯｸM-PRO" panose="020F0600000000000000" pitchFamily="50" charset="-128"/>
                      </a:rPr>
                      <a:t>対象者］ </a:t>
                    </a:r>
                    <a:r>
                      <a:rPr lang="ja-JP" altLang="ja-JP" sz="1000" b="0" dirty="0" smtClean="0">
                        <a:solidFill>
                          <a:schemeClr val="dk1"/>
                        </a:solidFill>
                        <a:effectLst/>
                        <a:latin typeface="HG丸ｺﾞｼｯｸM-PRO" panose="020F0600000000000000" pitchFamily="50" charset="-128"/>
                        <a:ea typeface="HG丸ｺﾞｼｯｸM-PRO" panose="020F0600000000000000" pitchFamily="50" charset="-128"/>
                        <a:cs typeface="+mn-cs"/>
                      </a:rPr>
                      <a:t>ひとり</a:t>
                    </a:r>
                    <a:r>
                      <a:rPr lang="ja-JP" altLang="ja-JP" sz="1000" b="0" dirty="0">
                        <a:solidFill>
                          <a:schemeClr val="dk1"/>
                        </a:solidFill>
                        <a:effectLst/>
                        <a:latin typeface="HG丸ｺﾞｼｯｸM-PRO" panose="020F0600000000000000" pitchFamily="50" charset="-128"/>
                        <a:ea typeface="HG丸ｺﾞｼｯｸM-PRO" panose="020F0600000000000000" pitchFamily="50" charset="-128"/>
                        <a:cs typeface="+mn-cs"/>
                      </a:rPr>
                      <a:t>親家</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庭の母</a:t>
                    </a:r>
                    <a:r>
                      <a:rPr lang="ja-JP" altLang="en-US" sz="1000" dirty="0">
                        <a:solidFill>
                          <a:schemeClr val="dk1"/>
                        </a:solidFill>
                        <a:effectLst/>
                        <a:latin typeface="HG丸ｺﾞｼｯｸM-PRO" panose="020F0600000000000000" pitchFamily="50" charset="-128"/>
                        <a:ea typeface="HG丸ｺﾞｼｯｸM-PRO" panose="020F0600000000000000" pitchFamily="50" charset="-128"/>
                        <a:cs typeface="+mn-cs"/>
                      </a:rPr>
                      <a:t>・</a:t>
                    </a:r>
                    <a:r>
                      <a:rPr lang="ja-JP" altLang="ja-JP" sz="1000" dirty="0">
                        <a:solidFill>
                          <a:schemeClr val="dk1"/>
                        </a:solidFill>
                        <a:effectLst/>
                        <a:latin typeface="HG丸ｺﾞｼｯｸM-PRO" panose="020F0600000000000000" pitchFamily="50" charset="-128"/>
                        <a:ea typeface="HG丸ｺﾞｼｯｸM-PRO" panose="020F0600000000000000" pitchFamily="50" charset="-128"/>
                        <a:cs typeface="+mn-cs"/>
                      </a:rPr>
                      <a:t>父</a:t>
                    </a:r>
                    <a:r>
                      <a:rPr lang="ja-JP" altLang="en-US" sz="1000" dirty="0">
                        <a:effectLst/>
                        <a:latin typeface="HG丸ｺﾞｼｯｸM-PRO" panose="020F0600000000000000" pitchFamily="50" charset="-128"/>
                        <a:ea typeface="HG丸ｺﾞｼｯｸM-PRO" panose="020F0600000000000000" pitchFamily="50" charset="-128"/>
                      </a:rPr>
                      <a:t>で次の要件にすべて該当する人</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　○児</a:t>
                    </a:r>
                    <a:r>
                      <a:rPr lang="ja-JP" altLang="en-US" sz="1000" dirty="0">
                        <a:effectLst/>
                        <a:latin typeface="HG丸ｺﾞｼｯｸM-PRO" panose="020F0600000000000000" pitchFamily="50" charset="-128"/>
                        <a:ea typeface="HG丸ｺﾞｼｯｸM-PRO" panose="020F0600000000000000" pitchFamily="50" charset="-128"/>
                      </a:rPr>
                      <a:t>童扶養手当受給者または児童扶養手当の支給要件と同様</a:t>
                    </a:r>
                    <a:r>
                      <a:rPr lang="ja-JP" altLang="en-US" sz="1000" dirty="0" smtClean="0">
                        <a:effectLst/>
                        <a:latin typeface="HG丸ｺﾞｼｯｸM-PRO" panose="020F0600000000000000" pitchFamily="50" charset="-128"/>
                        <a:ea typeface="HG丸ｺﾞｼｯｸM-PRO" panose="020F0600000000000000" pitchFamily="50" charset="-128"/>
                      </a:rPr>
                      <a:t>の</a:t>
                    </a:r>
                    <a:endParaRPr lang="en-US" altLang="ja-JP" sz="1000" dirty="0" smtClean="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smtClean="0">
                        <a:effectLst/>
                        <a:latin typeface="HG丸ｺﾞｼｯｸM-PRO" panose="020F0600000000000000" pitchFamily="50" charset="-128"/>
                        <a:ea typeface="HG丸ｺﾞｼｯｸM-PRO" panose="020F0600000000000000" pitchFamily="50" charset="-128"/>
                      </a:rPr>
                      <a:t>　　　支給</a:t>
                    </a:r>
                    <a:r>
                      <a:rPr lang="ja-JP" altLang="en-US" sz="1000" dirty="0">
                        <a:effectLst/>
                        <a:latin typeface="HG丸ｺﾞｼｯｸM-PRO" panose="020F0600000000000000" pitchFamily="50" charset="-128"/>
                        <a:ea typeface="HG丸ｺﾞｼｯｸM-PRO" panose="020F0600000000000000" pitchFamily="50" charset="-128"/>
                      </a:rPr>
                      <a:t>水準の所得であること</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　○</a:t>
                    </a:r>
                    <a:r>
                      <a:rPr lang="ja-JP" altLang="en-US" sz="1000" dirty="0">
                        <a:effectLst/>
                        <a:latin typeface="HG丸ｺﾞｼｯｸM-PRO" panose="020F0600000000000000" pitchFamily="50" charset="-128"/>
                        <a:ea typeface="HG丸ｺﾞｼｯｸM-PRO" panose="020F0600000000000000" pitchFamily="50" charset="-128"/>
                      </a:rPr>
                      <a:t>養成機関において１年以上のカリキュラムを修業し、対象資格　　　</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　の</a:t>
                    </a:r>
                    <a:r>
                      <a:rPr lang="ja-JP" altLang="en-US" sz="1000" dirty="0">
                        <a:effectLst/>
                        <a:latin typeface="HG丸ｺﾞｼｯｸM-PRO" panose="020F0600000000000000" pitchFamily="50" charset="-128"/>
                        <a:ea typeface="HG丸ｺﾞｼｯｸM-PRO" panose="020F0600000000000000" pitchFamily="50" charset="-128"/>
                      </a:rPr>
                      <a:t>取得が見込まれること</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　○</a:t>
                    </a:r>
                    <a:r>
                      <a:rPr lang="ja-JP" altLang="en-US" sz="1000" dirty="0">
                        <a:effectLst/>
                        <a:latin typeface="HG丸ｺﾞｼｯｸM-PRO" panose="020F0600000000000000" pitchFamily="50" charset="-128"/>
                        <a:ea typeface="HG丸ｺﾞｼｯｸM-PRO" panose="020F0600000000000000" pitchFamily="50" charset="-128"/>
                      </a:rPr>
                      <a:t>仕事または育児と修業の両立が困難であること</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r>
                      <a:rPr lang="ja-JP" altLang="en-US" sz="1000" dirty="0" smtClean="0">
                        <a:effectLst/>
                        <a:latin typeface="HG丸ｺﾞｼｯｸM-PRO" panose="020F0600000000000000" pitchFamily="50" charset="-128"/>
                        <a:ea typeface="HG丸ｺﾞｼｯｸM-PRO" panose="020F0600000000000000" pitchFamily="50" charset="-128"/>
                      </a:rPr>
                      <a:t>　○</a:t>
                    </a:r>
                    <a:r>
                      <a:rPr lang="ja-JP" altLang="en-US" sz="1000" dirty="0">
                        <a:effectLst/>
                        <a:latin typeface="HG丸ｺﾞｼｯｸM-PRO" panose="020F0600000000000000" pitchFamily="50" charset="-128"/>
                        <a:ea typeface="HG丸ｺﾞｼｯｸM-PRO" panose="020F0600000000000000" pitchFamily="50" charset="-128"/>
                      </a:rPr>
                      <a:t>過去に本事業による訓練給付金の支援を受けたことがないこと　　　　　　　　</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900" b="1" dirty="0">
                        <a:effectLst/>
                        <a:latin typeface="HG丸ｺﾞｼｯｸM-PRO" panose="020F0600000000000000" pitchFamily="50" charset="-128"/>
                        <a:ea typeface="HG丸ｺﾞｼｯｸM-PRO" panose="020F0600000000000000" pitchFamily="50" charset="-128"/>
                      </a:rPr>
                      <a:t>［</a:t>
                    </a:r>
                    <a:r>
                      <a:rPr lang="ja-JP" altLang="en-US" sz="1000" b="1" dirty="0">
                        <a:effectLst/>
                        <a:latin typeface="HG丸ｺﾞｼｯｸM-PRO" panose="020F0600000000000000" pitchFamily="50" charset="-128"/>
                        <a:ea typeface="HG丸ｺﾞｼｯｸM-PRO" panose="020F0600000000000000" pitchFamily="50" charset="-128"/>
                      </a:rPr>
                      <a:t>対象資格］</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看護師、准看護師、介護福祉士、保育士、理学療法士</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作業療法士、理容師、美容師、調理師、栄養士　</a:t>
                    </a:r>
                    <a:r>
                      <a:rPr lang="ja-JP" altLang="en-US" sz="1000" dirty="0" smtClean="0">
                        <a:effectLst/>
                        <a:latin typeface="HG丸ｺﾞｼｯｸM-PRO" panose="020F0600000000000000" pitchFamily="50" charset="-128"/>
                        <a:ea typeface="HG丸ｺﾞｼｯｸM-PRO" panose="020F0600000000000000" pitchFamily="50" charset="-128"/>
                      </a:rPr>
                      <a:t>など</a:t>
                    </a:r>
                    <a:endParaRPr lang="en-US" altLang="ja-JP" sz="100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b="1" dirty="0">
                        <a:effectLst/>
                        <a:latin typeface="HG丸ｺﾞｼｯｸM-PRO" panose="020F0600000000000000" pitchFamily="50" charset="-128"/>
                        <a:ea typeface="HG丸ｺﾞｼｯｸM-PRO" panose="020F0600000000000000" pitchFamily="50" charset="-128"/>
                      </a:rPr>
                      <a:t>［支給額］　</a:t>
                    </a:r>
                    <a:endParaRPr lang="en-US" altLang="ja-JP" sz="1000" b="1" dirty="0">
                      <a:effectLst/>
                      <a:latin typeface="HG丸ｺﾞｼｯｸM-PRO" panose="020F0600000000000000" pitchFamily="50" charset="-128"/>
                      <a:ea typeface="HG丸ｺﾞｼｯｸM-PRO" panose="020F0600000000000000" pitchFamily="50" charset="-128"/>
                    </a:endParaRPr>
                  </a:p>
                  <a:p>
                    <a:pPr rtl="0" eaLnBrk="1" latinLnBrk="0" hangingPunct="1"/>
                    <a:endParaRPr lang="ja-JP" altLang="ja-JP" sz="1000" dirty="0">
                      <a:effectLst/>
                      <a:latin typeface="HG丸ｺﾞｼｯｸM-PRO" panose="020F0600000000000000" pitchFamily="50" charset="-128"/>
                      <a:ea typeface="HG丸ｺﾞｼｯｸM-PRO" panose="020F0600000000000000" pitchFamily="50" charset="-128"/>
                    </a:endParaRPr>
                  </a:p>
                </p:txBody>
              </p:sp>
            </p:grpSp>
            <p:pic>
              <p:nvPicPr>
                <p:cNvPr id="34" name="Picture 2">
                  <a:extLst>
                    <a:ext uri="{FF2B5EF4-FFF2-40B4-BE49-F238E27FC236}">
                      <a16:creationId xmlns:a16="http://schemas.microsoft.com/office/drawing/2014/main" id="{00000000-0008-0000-0000-00004C000000}"/>
                    </a:ext>
                  </a:extLst>
                </p:cNvPr>
                <p:cNvPicPr>
                  <a:picLocks noChangeAspect="1" noChangeArrowheads="1"/>
                </p:cNvPicPr>
                <p:nvPr/>
              </p:nvPicPr>
              <p:blipFill>
                <a:blip r:embed="rId3" cstate="print"/>
                <a:srcRect/>
                <a:stretch>
                  <a:fillRect/>
                </a:stretch>
              </p:blipFill>
              <p:spPr bwMode="auto">
                <a:xfrm>
                  <a:off x="587377" y="8729052"/>
                  <a:ext cx="3656537" cy="603738"/>
                </a:xfrm>
                <a:prstGeom prst="rect">
                  <a:avLst/>
                </a:prstGeom>
                <a:noFill/>
                <a:ln w="1">
                  <a:noFill/>
                  <a:miter lim="800000"/>
                  <a:headEnd/>
                  <a:tailEnd type="none" w="med" len="med"/>
                </a:ln>
                <a:effectLst/>
              </p:spPr>
            </p:pic>
          </p:grpSp>
          <p:sp>
            <p:nvSpPr>
              <p:cNvPr id="32" name="テキスト ボックス 118">
                <a:extLst>
                  <a:ext uri="{FF2B5EF4-FFF2-40B4-BE49-F238E27FC236}">
                    <a16:creationId xmlns:a16="http://schemas.microsoft.com/office/drawing/2014/main" id="{00000000-0008-0000-0000-000077000000}"/>
                  </a:ext>
                </a:extLst>
              </p:cNvPr>
              <p:cNvSpPr txBox="1"/>
              <p:nvPr/>
            </p:nvSpPr>
            <p:spPr>
              <a:xfrm>
                <a:off x="251950" y="9524851"/>
                <a:ext cx="4591050" cy="93073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defTabSz="914400" rtl="0" eaLnBrk="1" fontAlgn="auto" latinLnBrk="0" hangingPunct="1">
                  <a:lnSpc>
                    <a:spcPct val="100000"/>
                  </a:lnSpc>
                  <a:spcBef>
                    <a:spcPts val="0"/>
                  </a:spcBef>
                  <a:spcAft>
                    <a:spcPts val="0"/>
                  </a:spcAft>
                  <a:buClrTx/>
                  <a:buSzTx/>
                  <a:buFontTx/>
                  <a:buNone/>
                  <a:tabLst/>
                  <a:defRPr/>
                </a:pPr>
                <a:r>
                  <a:rPr lang="ja-JP" altLang="ja-JP" sz="1000" b="1" dirty="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000" b="1" dirty="0">
                    <a:solidFill>
                      <a:schemeClr val="dk1"/>
                    </a:solidFill>
                    <a:latin typeface="HG丸ｺﾞｼｯｸM-PRO" panose="020F0600000000000000" pitchFamily="50" charset="-128"/>
                    <a:ea typeface="HG丸ｺﾞｼｯｸM-PRO" panose="020F0600000000000000" pitchFamily="50" charset="-128"/>
                    <a:cs typeface="+mn-cs"/>
                  </a:rPr>
                  <a:t>支給期間</a:t>
                </a:r>
                <a:r>
                  <a:rPr lang="ja-JP" altLang="ja-JP" sz="1000" b="1" dirty="0" smtClean="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000" b="1" dirty="0">
                    <a:latin typeface="HG丸ｺﾞｼｯｸM-PRO" panose="020F0600000000000000" pitchFamily="50" charset="-128"/>
                    <a:ea typeface="HG丸ｺﾞｼｯｸM-PRO" panose="020F0600000000000000" pitchFamily="50" charset="-128"/>
                  </a:rPr>
                  <a:t> </a:t>
                </a:r>
                <a:r>
                  <a:rPr lang="ja-JP" altLang="en-US" sz="1000" b="0" dirty="0" smtClean="0">
                    <a:solidFill>
                      <a:schemeClr val="dk1"/>
                    </a:solidFill>
                    <a:latin typeface="HG丸ｺﾞｼｯｸM-PRO" pitchFamily="50" charset="-128"/>
                    <a:ea typeface="HG丸ｺﾞｼｯｸM-PRO" pitchFamily="50" charset="-128"/>
                    <a:cs typeface="+mn-cs"/>
                  </a:rPr>
                  <a:t>修業</a:t>
                </a:r>
                <a:r>
                  <a:rPr lang="ja-JP" altLang="en-US" sz="1000" b="0" dirty="0">
                    <a:solidFill>
                      <a:schemeClr val="dk1"/>
                    </a:solidFill>
                    <a:latin typeface="HG丸ｺﾞｼｯｸM-PRO" pitchFamily="50" charset="-128"/>
                    <a:ea typeface="HG丸ｺﾞｼｯｸM-PRO" pitchFamily="50" charset="-128"/>
                    <a:cs typeface="+mn-cs"/>
                  </a:rPr>
                  <a:t>期間（４年間まで）</a:t>
                </a:r>
                <a:endParaRPr lang="en-US" altLang="ja-JP" sz="1000" b="0" dirty="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dk1"/>
                    </a:solidFill>
                    <a:latin typeface="HG丸ｺﾞｼｯｸM-PRO" pitchFamily="50" charset="-128"/>
                    <a:ea typeface="HG丸ｺﾞｼｯｸM-PRO" pitchFamily="50" charset="-128"/>
                    <a:cs typeface="+mn-cs"/>
                  </a:rPr>
                  <a:t>　　　　　　</a:t>
                </a:r>
                <a:r>
                  <a:rPr lang="ja-JP" altLang="en-US" sz="1000" b="0" dirty="0" smtClean="0">
                    <a:solidFill>
                      <a:schemeClr val="dk1"/>
                    </a:solidFill>
                    <a:latin typeface="HG丸ｺﾞｼｯｸM-PRO" pitchFamily="50" charset="-128"/>
                    <a:ea typeface="HG丸ｺﾞｼｯｸM-PRO" pitchFamily="50" charset="-128"/>
                    <a:cs typeface="+mn-cs"/>
                  </a:rPr>
                  <a:t> ただし</a:t>
                </a:r>
                <a:r>
                  <a:rPr lang="ja-JP" altLang="en-US" sz="1000" b="0" dirty="0">
                    <a:solidFill>
                      <a:schemeClr val="dk1"/>
                    </a:solidFill>
                    <a:latin typeface="HG丸ｺﾞｼｯｸM-PRO" pitchFamily="50" charset="-128"/>
                    <a:ea typeface="HG丸ｺﾞｼｯｸM-PRO" pitchFamily="50" charset="-128"/>
                    <a:cs typeface="+mn-cs"/>
                  </a:rPr>
                  <a:t>、支給申請のあった月分から支給</a:t>
                </a:r>
                <a:r>
                  <a:rPr lang="ja-JP" altLang="en-US" sz="1000" b="0" dirty="0" smtClean="0">
                    <a:solidFill>
                      <a:schemeClr val="dk1"/>
                    </a:solidFill>
                    <a:latin typeface="HG丸ｺﾞｼｯｸM-PRO" pitchFamily="50" charset="-128"/>
                    <a:ea typeface="HG丸ｺﾞｼｯｸM-PRO" pitchFamily="50" charset="-128"/>
                    <a:cs typeface="+mn-cs"/>
                  </a:rPr>
                  <a:t>します</a:t>
                </a:r>
                <a:endParaRPr lang="en-US" altLang="ja-JP" sz="1000" b="0" dirty="0" smtClean="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ja-JP" sz="1000" b="1" dirty="0" smtClean="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000" b="1" dirty="0" smtClean="0">
                    <a:solidFill>
                      <a:schemeClr val="dk1"/>
                    </a:solidFill>
                    <a:latin typeface="HG丸ｺﾞｼｯｸM-PRO" panose="020F0600000000000000" pitchFamily="50" charset="-128"/>
                    <a:ea typeface="HG丸ｺﾞｼｯｸM-PRO" panose="020F0600000000000000" pitchFamily="50" charset="-128"/>
                    <a:cs typeface="+mn-cs"/>
                  </a:rPr>
                  <a:t>手続き</a:t>
                </a:r>
                <a:r>
                  <a:rPr lang="ja-JP" altLang="ja-JP" sz="1000" b="1" dirty="0" smtClean="0">
                    <a:solidFill>
                      <a:schemeClr val="dk1"/>
                    </a:solidFill>
                    <a:latin typeface="HG丸ｺﾞｼｯｸM-PRO" panose="020F0600000000000000" pitchFamily="50" charset="-128"/>
                    <a:ea typeface="HG丸ｺﾞｼｯｸM-PRO" panose="020F0600000000000000" pitchFamily="50" charset="-128"/>
                    <a:cs typeface="+mn-cs"/>
                  </a:rPr>
                  <a:t>］</a:t>
                </a:r>
                <a:r>
                  <a:rPr lang="ja-JP" altLang="en-US" sz="1000" b="1" dirty="0" smtClean="0">
                    <a:solidFill>
                      <a:schemeClr val="dk1"/>
                    </a:solidFill>
                    <a:latin typeface="HG丸ｺﾞｼｯｸM-PRO" panose="020F0600000000000000" pitchFamily="50" charset="-128"/>
                    <a:ea typeface="HG丸ｺﾞｼｯｸM-PRO" panose="020F0600000000000000" pitchFamily="50" charset="-128"/>
                    <a:cs typeface="+mn-cs"/>
                  </a:rPr>
                  <a:t>　</a:t>
                </a:r>
                <a:r>
                  <a:rPr lang="ja-JP" altLang="en-US" sz="1000" b="1" dirty="0" smtClean="0">
                    <a:latin typeface="HG丸ｺﾞｼｯｸM-PRO" panose="020F0600000000000000" pitchFamily="50" charset="-128"/>
                    <a:ea typeface="HG丸ｺﾞｼｯｸM-PRO" panose="020F0600000000000000" pitchFamily="50" charset="-128"/>
                  </a:rPr>
                  <a:t> </a:t>
                </a:r>
                <a:r>
                  <a:rPr lang="ja-JP" altLang="en-US" sz="1000" b="0" dirty="0" smtClean="0">
                    <a:solidFill>
                      <a:schemeClr val="dk1"/>
                    </a:solidFill>
                    <a:latin typeface="HG丸ｺﾞｼｯｸM-PRO" pitchFamily="50" charset="-128"/>
                    <a:ea typeface="HG丸ｺﾞｼｯｸM-PRO" pitchFamily="50" charset="-128"/>
                    <a:cs typeface="+mn-cs"/>
                  </a:rPr>
                  <a:t>こども</a:t>
                </a:r>
                <a:r>
                  <a:rPr lang="ja-JP" altLang="en-US" sz="1000" b="0" dirty="0">
                    <a:solidFill>
                      <a:schemeClr val="dk1"/>
                    </a:solidFill>
                    <a:latin typeface="HG丸ｺﾞｼｯｸM-PRO" pitchFamily="50" charset="-128"/>
                    <a:ea typeface="HG丸ｺﾞｼｯｸM-PRO" pitchFamily="50" charset="-128"/>
                    <a:cs typeface="+mn-cs"/>
                  </a:rPr>
                  <a:t>未来課に事前の相談が必要です</a:t>
                </a:r>
                <a:endParaRPr lang="en-US" altLang="ja-JP" sz="1000" b="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endParaRPr lang="ja-JP" altLang="ja-JP" sz="1000" dirty="0">
                  <a:effectLst/>
                  <a:latin typeface="HG丸ｺﾞｼｯｸM-PRO" panose="020F0600000000000000" pitchFamily="50" charset="-128"/>
                  <a:ea typeface="HG丸ｺﾞｼｯｸM-PRO" panose="020F0600000000000000" pitchFamily="50" charset="-128"/>
                </a:endParaRPr>
              </a:p>
            </p:txBody>
          </p:sp>
        </p:grpSp>
        <p:sp>
          <p:nvSpPr>
            <p:cNvPr id="67" name="テキスト ボックス 133">
              <a:extLst>
                <a:ext uri="{FF2B5EF4-FFF2-40B4-BE49-F238E27FC236}">
                  <a16:creationId xmlns:a16="http://schemas.microsoft.com/office/drawing/2014/main" id="{00000000-0008-0000-0000-000086000000}"/>
                </a:ext>
              </a:extLst>
            </p:cNvPr>
            <p:cNvSpPr txBox="1"/>
            <p:nvPr/>
          </p:nvSpPr>
          <p:spPr>
            <a:xfrm>
              <a:off x="5723796" y="9637156"/>
              <a:ext cx="4362450" cy="7822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dk1"/>
                  </a:solidFill>
                  <a:latin typeface="HG丸ｺﾞｼｯｸM-PRO" pitchFamily="50" charset="-128"/>
                  <a:ea typeface="HG丸ｺﾞｼｯｸM-PRO" pitchFamily="50" charset="-128"/>
                  <a:cs typeface="+mn-cs"/>
                </a:rPr>
                <a:t>　</a:t>
              </a:r>
              <a:r>
                <a:rPr lang="en-US" altLang="ja-JP" sz="1000" b="0" dirty="0">
                  <a:solidFill>
                    <a:schemeClr val="dk1"/>
                  </a:solidFill>
                  <a:latin typeface="HG丸ｺﾞｼｯｸM-PRO" pitchFamily="50" charset="-128"/>
                  <a:ea typeface="HG丸ｺﾞｼｯｸM-PRO" pitchFamily="50" charset="-128"/>
                  <a:cs typeface="+mn-cs"/>
                </a:rPr>
                <a:t>※</a:t>
              </a:r>
              <a:r>
                <a:rPr lang="ja-JP" altLang="en-US" sz="1000" b="1" dirty="0">
                  <a:solidFill>
                    <a:schemeClr val="dk1"/>
                  </a:solidFill>
                  <a:latin typeface="HG丸ｺﾞｼｯｸM-PRO" pitchFamily="50" charset="-128"/>
                  <a:ea typeface="HG丸ｺﾞｼｯｸM-PRO" pitchFamily="50" charset="-128"/>
                  <a:cs typeface="+mn-cs"/>
                </a:rPr>
                <a:t>熊本県ひとり親家庭高等職業訓練促進</a:t>
              </a:r>
              <a:r>
                <a:rPr lang="ja-JP" altLang="en-US" sz="1000" b="1" dirty="0" smtClean="0">
                  <a:solidFill>
                    <a:schemeClr val="dk1"/>
                  </a:solidFill>
                  <a:latin typeface="HG丸ｺﾞｼｯｸM-PRO" pitchFamily="50" charset="-128"/>
                  <a:ea typeface="HG丸ｺﾞｼｯｸM-PRO" pitchFamily="50" charset="-128"/>
                  <a:cs typeface="+mn-cs"/>
                </a:rPr>
                <a:t>資金</a:t>
              </a:r>
              <a:endParaRPr lang="en-US" altLang="ja-JP" sz="1000" b="1" dirty="0" smtClean="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1" dirty="0">
                  <a:latin typeface="HG丸ｺﾞｼｯｸM-PRO" pitchFamily="50" charset="-128"/>
                  <a:ea typeface="HG丸ｺﾞｼｯｸM-PRO" pitchFamily="50" charset="-128"/>
                </a:rPr>
                <a:t>　</a:t>
              </a:r>
              <a:r>
                <a:rPr lang="ja-JP" altLang="en-US" sz="1000" b="0" dirty="0" smtClean="0">
                  <a:solidFill>
                    <a:schemeClr val="dk1"/>
                  </a:solidFill>
                  <a:latin typeface="HG丸ｺﾞｼｯｸM-PRO" pitchFamily="50" charset="-128"/>
                  <a:ea typeface="HG丸ｺﾞｼｯｸM-PRO" pitchFamily="50" charset="-128"/>
                  <a:cs typeface="+mn-cs"/>
                </a:rPr>
                <a:t>（</a:t>
              </a:r>
              <a:r>
                <a:rPr lang="ja-JP" altLang="en-US" sz="1000" b="0" dirty="0">
                  <a:solidFill>
                    <a:schemeClr val="dk1"/>
                  </a:solidFill>
                  <a:latin typeface="HG丸ｺﾞｼｯｸM-PRO" pitchFamily="50" charset="-128"/>
                  <a:ea typeface="HG丸ｺﾞｼｯｸM-PRO" pitchFamily="50" charset="-128"/>
                  <a:cs typeface="+mn-cs"/>
                </a:rPr>
                <a:t>入学準備金</a:t>
              </a:r>
              <a:r>
                <a:rPr lang="ja-JP" altLang="en-US" sz="1000" b="0" dirty="0" smtClean="0">
                  <a:solidFill>
                    <a:schemeClr val="dk1"/>
                  </a:solidFill>
                  <a:latin typeface="HG丸ｺﾞｼｯｸM-PRO" pitchFamily="50" charset="-128"/>
                  <a:ea typeface="HG丸ｺﾞｼｯｸM-PRO" pitchFamily="50" charset="-128"/>
                  <a:cs typeface="+mn-cs"/>
                </a:rPr>
                <a:t>・就職</a:t>
              </a:r>
              <a:r>
                <a:rPr lang="ja-JP" altLang="en-US" sz="1000" b="0" dirty="0">
                  <a:solidFill>
                    <a:schemeClr val="dk1"/>
                  </a:solidFill>
                  <a:latin typeface="HG丸ｺﾞｼｯｸM-PRO" pitchFamily="50" charset="-128"/>
                  <a:ea typeface="HG丸ｺﾞｼｯｸM-PRO" pitchFamily="50" charset="-128"/>
                  <a:cs typeface="+mn-cs"/>
                </a:rPr>
                <a:t>準備金）の貸付制度もあります。</a:t>
              </a:r>
              <a:endParaRPr lang="en-US" altLang="ja-JP" sz="1000" b="0" dirty="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dk1"/>
                  </a:solidFill>
                  <a:latin typeface="HG丸ｺﾞｼｯｸM-PRO" pitchFamily="50" charset="-128"/>
                  <a:ea typeface="HG丸ｺﾞｼｯｸM-PRO" pitchFamily="50" charset="-128"/>
                  <a:cs typeface="+mn-cs"/>
                </a:rPr>
                <a:t>　</a:t>
              </a:r>
              <a:r>
                <a:rPr lang="en-US" altLang="ja-JP" sz="1000" b="0" dirty="0">
                  <a:solidFill>
                    <a:schemeClr val="dk1"/>
                  </a:solidFill>
                  <a:latin typeface="HG丸ｺﾞｼｯｸM-PRO" pitchFamily="50" charset="-128"/>
                  <a:ea typeface="HG丸ｺﾞｼｯｸM-PRO" pitchFamily="50" charset="-128"/>
                  <a:cs typeface="+mn-cs"/>
                </a:rPr>
                <a:t>※</a:t>
              </a:r>
              <a:r>
                <a:rPr lang="ja-JP" altLang="en-US" sz="1000" b="0" dirty="0">
                  <a:solidFill>
                    <a:schemeClr val="dk1"/>
                  </a:solidFill>
                  <a:latin typeface="HG丸ｺﾞｼｯｸM-PRO" pitchFamily="50" charset="-128"/>
                  <a:ea typeface="HG丸ｺﾞｼｯｸM-PRO" pitchFamily="50" charset="-128"/>
                  <a:cs typeface="+mn-cs"/>
                </a:rPr>
                <a:t>准看護師養成機関を卒業し、引き続き、看護師の養成機関で</a:t>
              </a:r>
              <a:endParaRPr lang="en-US" altLang="ja-JP" sz="1000" b="0" dirty="0">
                <a:solidFill>
                  <a:schemeClr val="dk1"/>
                </a:solidFill>
                <a:latin typeface="HG丸ｺﾞｼｯｸM-PRO" pitchFamily="50" charset="-128"/>
                <a:ea typeface="HG丸ｺﾞｼｯｸM-PRO" pitchFamily="50" charset="-128"/>
                <a:cs typeface="+mn-cs"/>
              </a:endParaRPr>
            </a:p>
            <a:p>
              <a:pPr marL="0" marR="0" indent="0"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dk1"/>
                  </a:solidFill>
                  <a:latin typeface="HG丸ｺﾞｼｯｸM-PRO" pitchFamily="50" charset="-128"/>
                  <a:ea typeface="HG丸ｺﾞｼｯｸM-PRO" pitchFamily="50" charset="-128"/>
                  <a:cs typeface="+mn-cs"/>
                </a:rPr>
                <a:t>　　修学</a:t>
              </a:r>
              <a:r>
                <a:rPr lang="ja-JP" altLang="en-US" sz="1000" b="0" dirty="0">
                  <a:solidFill>
                    <a:schemeClr val="dk1"/>
                  </a:solidFill>
                  <a:effectLst/>
                  <a:latin typeface="HG丸ｺﾞｼｯｸM-PRO" pitchFamily="50" charset="-128"/>
                  <a:ea typeface="HG丸ｺﾞｼｯｸM-PRO" pitchFamily="50" charset="-128"/>
                  <a:cs typeface="+mn-cs"/>
                </a:rPr>
                <a:t>する場合には、通算で３年間の支給が可能になりました。</a:t>
              </a:r>
              <a:endParaRPr lang="en-US" altLang="ja-JP" sz="1000" b="0" dirty="0">
                <a:effectLst/>
                <a:latin typeface="HG丸ｺﾞｼｯｸM-PRO" panose="020F0600000000000000" pitchFamily="50" charset="-128"/>
                <a:ea typeface="HG丸ｺﾞｼｯｸM-PRO" panose="020F0600000000000000" pitchFamily="50" charset="-128"/>
              </a:endParaRPr>
            </a:p>
            <a:p>
              <a:pPr rtl="0" eaLnBrk="1" latinLnBrk="0" hangingPunct="1"/>
              <a:r>
                <a:rPr lang="ja-JP" altLang="en-US" sz="1000" dirty="0">
                  <a:effectLst/>
                  <a:latin typeface="HG丸ｺﾞｼｯｸM-PRO" panose="020F0600000000000000" pitchFamily="50" charset="-128"/>
                  <a:ea typeface="HG丸ｺﾞｼｯｸM-PRO" panose="020F0600000000000000" pitchFamily="50" charset="-128"/>
                </a:rPr>
                <a:t>　</a:t>
              </a:r>
              <a:endParaRPr lang="ja-JP" altLang="ja-JP" sz="1000" dirty="0">
                <a:effectLst/>
                <a:latin typeface="HG丸ｺﾞｼｯｸM-PRO" panose="020F0600000000000000" pitchFamily="50" charset="-128"/>
                <a:ea typeface="HG丸ｺﾞｼｯｸM-PRO" panose="020F0600000000000000" pitchFamily="50" charset="-128"/>
              </a:endParaRPr>
            </a:p>
          </p:txBody>
        </p:sp>
      </p:grpSp>
      <p:pic>
        <p:nvPicPr>
          <p:cNvPr id="29" name="図 28">
            <a:extLst>
              <a:ext uri="{FF2B5EF4-FFF2-40B4-BE49-F238E27FC236}">
                <a16:creationId xmlns:a16="http://schemas.microsoft.com/office/drawing/2014/main" id="{00000000-0008-0000-0000-0000800000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57412" y="4784888"/>
            <a:ext cx="694544" cy="685800"/>
          </a:xfrm>
          <a:prstGeom prst="rect">
            <a:avLst/>
          </a:prstGeom>
        </p:spPr>
      </p:pic>
      <p:sp>
        <p:nvSpPr>
          <p:cNvPr id="3" name="テキスト ボックス 2"/>
          <p:cNvSpPr txBox="1"/>
          <p:nvPr/>
        </p:nvSpPr>
        <p:spPr>
          <a:xfrm>
            <a:off x="5414721" y="8984648"/>
            <a:ext cx="4848720" cy="246221"/>
          </a:xfrm>
          <a:prstGeom prst="rect">
            <a:avLst/>
          </a:prstGeom>
          <a:noFill/>
        </p:spPr>
        <p:txBody>
          <a:bodyPr wrap="square" rtlCol="0">
            <a:spAutoFit/>
          </a:bodyPr>
          <a:lstStyle/>
          <a:p>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課程修了までの最後の</a:t>
            </a:r>
            <a:r>
              <a:rPr kumimoji="1" lang="en-US" altLang="ja-JP" sz="1000" dirty="0" smtClean="0">
                <a:latin typeface="メイリオ" panose="020B0604030504040204" pitchFamily="50" charset="-128"/>
                <a:ea typeface="メイリオ" panose="020B0604030504040204" pitchFamily="50" charset="-128"/>
              </a:rPr>
              <a:t>1</a:t>
            </a:r>
            <a:r>
              <a:rPr kumimoji="1" lang="ja-JP" altLang="en-US" sz="1000" dirty="0" smtClean="0">
                <a:latin typeface="メイリオ" panose="020B0604030504040204" pitchFamily="50" charset="-128"/>
                <a:ea typeface="メイリオ" panose="020B0604030504040204" pitchFamily="50" charset="-128"/>
              </a:rPr>
              <a:t>年間は上記金額に月額</a:t>
            </a:r>
            <a:r>
              <a:rPr kumimoji="1" lang="en-US" altLang="ja-JP" sz="1000" dirty="0" smtClean="0">
                <a:latin typeface="メイリオ" panose="020B0604030504040204" pitchFamily="50" charset="-128"/>
                <a:ea typeface="メイリオ" panose="020B0604030504040204" pitchFamily="50" charset="-128"/>
              </a:rPr>
              <a:t>40,000</a:t>
            </a:r>
            <a:r>
              <a:rPr kumimoji="1" lang="ja-JP" altLang="en-US" sz="1000" dirty="0" smtClean="0">
                <a:latin typeface="メイリオ" panose="020B0604030504040204" pitchFamily="50" charset="-128"/>
                <a:ea typeface="メイリオ" panose="020B0604030504040204" pitchFamily="50" charset="-128"/>
              </a:rPr>
              <a:t>円を加算して支給</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226033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676</TotalTime>
  <Words>3594</Words>
  <Application>Microsoft Office PowerPoint</Application>
  <PresentationFormat>ユーザー設定</PresentationFormat>
  <Paragraphs>304</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HGSｺﾞｼｯｸM</vt:lpstr>
      <vt:lpstr>HGS創英角ﾎﾟｯﾌﾟ体</vt:lpstr>
      <vt:lpstr>HG丸ｺﾞｼｯｸM-PRO</vt:lpstr>
      <vt:lpstr>Malgun Gothic</vt:lpstr>
      <vt:lpstr>Microsoft YaHei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克彦</dc:creator>
  <cp:lastModifiedBy>阿部 優子</cp:lastModifiedBy>
  <cp:revision>62</cp:revision>
  <cp:lastPrinted>2022-03-16T01:02:37Z</cp:lastPrinted>
  <dcterms:created xsi:type="dcterms:W3CDTF">2019-12-06T05:23:18Z</dcterms:created>
  <dcterms:modified xsi:type="dcterms:W3CDTF">2022-03-16T01:06:27Z</dcterms:modified>
</cp:coreProperties>
</file>