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15119350"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7" autoAdjust="0"/>
    <p:restoredTop sz="94343" autoAdjust="0"/>
  </p:normalViewPr>
  <p:slideViewPr>
    <p:cSldViewPr snapToGrid="0">
      <p:cViewPr>
        <p:scale>
          <a:sx n="70" d="100"/>
          <a:sy n="70" d="100"/>
        </p:scale>
        <p:origin x="396" y="-1524"/>
      </p:cViewPr>
      <p:guideLst>
        <p:guide orient="horz" pos="3368"/>
        <p:guide pos="4762"/>
      </p:guideLst>
    </p:cSldViewPr>
  </p:slideViewPr>
  <p:outlineViewPr>
    <p:cViewPr>
      <p:scale>
        <a:sx n="33" d="100"/>
        <a:sy n="33" d="100"/>
      </p:scale>
      <p:origin x="0" y="0"/>
    </p:cViewPr>
  </p:outlineViewPr>
  <p:notesTextViewPr>
    <p:cViewPr>
      <p:scale>
        <a:sx n="1" d="1"/>
        <a:sy n="1" d="1"/>
      </p:scale>
      <p:origin x="0" y="0"/>
    </p:cViewPr>
  </p:notesTextViewPr>
  <p:gridSpacing cx="1800000" cy="18000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18831" cy="495029"/>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7" y="1"/>
            <a:ext cx="2918831" cy="495029"/>
          </a:xfrm>
          <a:prstGeom prst="rect">
            <a:avLst/>
          </a:prstGeom>
        </p:spPr>
        <p:txBody>
          <a:bodyPr vert="horz" lIns="91416" tIns="45708" rIns="91416" bIns="45708" rtlCol="0"/>
          <a:lstStyle>
            <a:lvl1pPr algn="r">
              <a:defRPr sz="1200"/>
            </a:lvl1pPr>
          </a:lstStyle>
          <a:p>
            <a:fld id="{AA2D5BD6-5743-4F50-BD9F-AE605EE248D8}" type="datetimeFigureOut">
              <a:rPr kumimoji="1" lang="ja-JP" altLang="en-US" smtClean="0"/>
              <a:t>2023/4/19</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16" tIns="45708" rIns="91416" bIns="45708"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16" tIns="45708" rIns="91416"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1286"/>
            <a:ext cx="2918831" cy="495028"/>
          </a:xfrm>
          <a:prstGeom prst="rect">
            <a:avLst/>
          </a:prstGeom>
        </p:spPr>
        <p:txBody>
          <a:bodyPr vert="horz" lIns="91416" tIns="45708" rIns="91416"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7" y="9371286"/>
            <a:ext cx="2918831" cy="495028"/>
          </a:xfrm>
          <a:prstGeom prst="rect">
            <a:avLst/>
          </a:prstGeom>
        </p:spPr>
        <p:txBody>
          <a:bodyPr vert="horz" lIns="91416" tIns="45708" rIns="91416" bIns="45708" rtlCol="0" anchor="b"/>
          <a:lstStyle>
            <a:lvl1pPr algn="r">
              <a:defRPr sz="1200"/>
            </a:lvl1pPr>
          </a:lstStyle>
          <a:p>
            <a:fld id="{B70FD898-F598-4251-B596-7C767B9A72F0}" type="slidenum">
              <a:rPr kumimoji="1" lang="ja-JP" altLang="en-US" smtClean="0"/>
              <a:t>‹#›</a:t>
            </a:fld>
            <a:endParaRPr kumimoji="1" lang="ja-JP" altLang="en-US"/>
          </a:p>
        </p:txBody>
      </p:sp>
    </p:spTree>
    <p:extLst>
      <p:ext uri="{BB962C8B-B14F-4D97-AF65-F5344CB8AC3E}">
        <p14:creationId xmlns:p14="http://schemas.microsoft.com/office/powerpoint/2010/main" val="3242932876"/>
      </p:ext>
    </p:extLst>
  </p:cSld>
  <p:clrMap bg1="lt1" tx1="dk1" bg2="lt2" tx2="dk2" accent1="accent1" accent2="accent2" accent3="accent3" accent4="accent4" accent5="accent5" accent6="accent6" hlink="hlink" folHlink="folHlink"/>
  <p:notesStyle>
    <a:lvl1pPr marL="0" algn="l" defTabSz="1238892" rtl="0" eaLnBrk="1" latinLnBrk="0" hangingPunct="1">
      <a:defRPr kumimoji="1" sz="1626" kern="1200">
        <a:solidFill>
          <a:schemeClr val="tx1"/>
        </a:solidFill>
        <a:latin typeface="+mn-lt"/>
        <a:ea typeface="+mn-ea"/>
        <a:cs typeface="+mn-cs"/>
      </a:defRPr>
    </a:lvl1pPr>
    <a:lvl2pPr marL="619446" algn="l" defTabSz="1238892" rtl="0" eaLnBrk="1" latinLnBrk="0" hangingPunct="1">
      <a:defRPr kumimoji="1" sz="1626" kern="1200">
        <a:solidFill>
          <a:schemeClr val="tx1"/>
        </a:solidFill>
        <a:latin typeface="+mn-lt"/>
        <a:ea typeface="+mn-ea"/>
        <a:cs typeface="+mn-cs"/>
      </a:defRPr>
    </a:lvl2pPr>
    <a:lvl3pPr marL="1238892" algn="l" defTabSz="1238892" rtl="0" eaLnBrk="1" latinLnBrk="0" hangingPunct="1">
      <a:defRPr kumimoji="1" sz="1626" kern="1200">
        <a:solidFill>
          <a:schemeClr val="tx1"/>
        </a:solidFill>
        <a:latin typeface="+mn-lt"/>
        <a:ea typeface="+mn-ea"/>
        <a:cs typeface="+mn-cs"/>
      </a:defRPr>
    </a:lvl3pPr>
    <a:lvl4pPr marL="1858340" algn="l" defTabSz="1238892" rtl="0" eaLnBrk="1" latinLnBrk="0" hangingPunct="1">
      <a:defRPr kumimoji="1" sz="1626" kern="1200">
        <a:solidFill>
          <a:schemeClr val="tx1"/>
        </a:solidFill>
        <a:latin typeface="+mn-lt"/>
        <a:ea typeface="+mn-ea"/>
        <a:cs typeface="+mn-cs"/>
      </a:defRPr>
    </a:lvl4pPr>
    <a:lvl5pPr marL="2477786" algn="l" defTabSz="1238892" rtl="0" eaLnBrk="1" latinLnBrk="0" hangingPunct="1">
      <a:defRPr kumimoji="1" sz="1626" kern="1200">
        <a:solidFill>
          <a:schemeClr val="tx1"/>
        </a:solidFill>
        <a:latin typeface="+mn-lt"/>
        <a:ea typeface="+mn-ea"/>
        <a:cs typeface="+mn-cs"/>
      </a:defRPr>
    </a:lvl5pPr>
    <a:lvl6pPr marL="3097232" algn="l" defTabSz="1238892" rtl="0" eaLnBrk="1" latinLnBrk="0" hangingPunct="1">
      <a:defRPr kumimoji="1" sz="1626" kern="1200">
        <a:solidFill>
          <a:schemeClr val="tx1"/>
        </a:solidFill>
        <a:latin typeface="+mn-lt"/>
        <a:ea typeface="+mn-ea"/>
        <a:cs typeface="+mn-cs"/>
      </a:defRPr>
    </a:lvl6pPr>
    <a:lvl7pPr marL="3716678" algn="l" defTabSz="1238892" rtl="0" eaLnBrk="1" latinLnBrk="0" hangingPunct="1">
      <a:defRPr kumimoji="1" sz="1626" kern="1200">
        <a:solidFill>
          <a:schemeClr val="tx1"/>
        </a:solidFill>
        <a:latin typeface="+mn-lt"/>
        <a:ea typeface="+mn-ea"/>
        <a:cs typeface="+mn-cs"/>
      </a:defRPr>
    </a:lvl7pPr>
    <a:lvl8pPr marL="4336124" algn="l" defTabSz="1238892" rtl="0" eaLnBrk="1" latinLnBrk="0" hangingPunct="1">
      <a:defRPr kumimoji="1" sz="1626" kern="1200">
        <a:solidFill>
          <a:schemeClr val="tx1"/>
        </a:solidFill>
        <a:latin typeface="+mn-lt"/>
        <a:ea typeface="+mn-ea"/>
        <a:cs typeface="+mn-cs"/>
      </a:defRPr>
    </a:lvl8pPr>
    <a:lvl9pPr marL="4955572" algn="l" defTabSz="1238892" rtl="0" eaLnBrk="1" latinLnBrk="0" hangingPunct="1">
      <a:defRPr kumimoji="1"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70FD898-F598-4251-B596-7C767B9A72F0}" type="slidenum">
              <a:rPr kumimoji="1" lang="ja-JP" altLang="en-US" smtClean="0"/>
              <a:t>1</a:t>
            </a:fld>
            <a:endParaRPr kumimoji="1" lang="ja-JP" altLang="en-US"/>
          </a:p>
        </p:txBody>
      </p:sp>
    </p:spTree>
    <p:extLst>
      <p:ext uri="{BB962C8B-B14F-4D97-AF65-F5344CB8AC3E}">
        <p14:creationId xmlns:p14="http://schemas.microsoft.com/office/powerpoint/2010/main" val="3129447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16117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854329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64232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93949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597031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4938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1817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26545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11933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309793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021AC8-2057-4DF3-84FE-70E02A58B7FB}" type="datetimeFigureOut">
              <a:rPr kumimoji="1" lang="ja-JP" altLang="en-US" smtClean="0"/>
              <a:t>2023/4/19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00578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43021AC8-2057-4DF3-84FE-70E02A58B7FB}" type="datetimeFigureOut">
              <a:rPr kumimoji="1" lang="ja-JP" altLang="en-US" smtClean="0"/>
              <a:t>2023/4/19</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594509AB-F708-4439-A1CD-9AEBEBE6BF7D}" type="slidenum">
              <a:rPr kumimoji="1" lang="ja-JP" altLang="en-US" smtClean="0"/>
              <a:t>‹#›</a:t>
            </a:fld>
            <a:endParaRPr kumimoji="1" lang="ja-JP" altLang="en-US"/>
          </a:p>
        </p:txBody>
      </p:sp>
    </p:spTree>
    <p:extLst>
      <p:ext uri="{BB962C8B-B14F-4D97-AF65-F5344CB8AC3E}">
        <p14:creationId xmlns:p14="http://schemas.microsoft.com/office/powerpoint/2010/main" val="1336183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image" Target="../media/image14.gif"/><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
            <a:extLst>
              <a:ext uri="{FF2B5EF4-FFF2-40B4-BE49-F238E27FC236}">
                <a16:creationId xmlns:a16="http://schemas.microsoft.com/office/drawing/2014/main" id="{00000000-0008-0000-0000-000003000000}"/>
              </a:ext>
            </a:extLst>
          </p:cNvPr>
          <p:cNvSpPr/>
          <p:nvPr/>
        </p:nvSpPr>
        <p:spPr>
          <a:xfrm>
            <a:off x="141576" y="229397"/>
            <a:ext cx="4424273" cy="1051344"/>
          </a:xfrm>
          <a:prstGeom prst="ellipse">
            <a:avLst/>
          </a:prstGeom>
          <a:solidFill>
            <a:srgbClr val="FFC000">
              <a:lumMod val="40000"/>
              <a:lumOff val="6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00000000-0008-0000-0000-00000A000000}"/>
              </a:ext>
            </a:extLst>
          </p:cNvPr>
          <p:cNvSpPr/>
          <p:nvPr/>
        </p:nvSpPr>
        <p:spPr>
          <a:xfrm>
            <a:off x="168535" y="3564647"/>
            <a:ext cx="4370357" cy="98844"/>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00000000-0008-0000-0000-00000B000000}"/>
              </a:ext>
            </a:extLst>
          </p:cNvPr>
          <p:cNvSpPr/>
          <p:nvPr/>
        </p:nvSpPr>
        <p:spPr>
          <a:xfrm>
            <a:off x="995589" y="299189"/>
            <a:ext cx="2626040" cy="990015"/>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lnSpc>
                <a:spcPts val="3500"/>
              </a:lnSpc>
            </a:pPr>
            <a:r>
              <a:rPr lang="ja-JP" altLang="en-US" sz="2800" b="1" kern="0" dirty="0">
                <a:ln w="22225">
                  <a:noFill/>
                  <a:prstDash val="solid"/>
                </a:ln>
                <a:solidFill>
                  <a:schemeClr val="accent2">
                    <a:lumMod val="75000"/>
                  </a:schemeClr>
                </a:solidFill>
                <a:latin typeface="HGP創英角ﾎﾟｯﾌﾟ体" panose="040B0A00000000000000" pitchFamily="50" charset="-128"/>
                <a:ea typeface="HGP創英角ﾎﾟｯﾌﾟ体" panose="040B0A00000000000000" pitchFamily="50" charset="-128"/>
              </a:rPr>
              <a:t>子育て家庭への</a:t>
            </a:r>
            <a:endParaRPr lang="en-US" altLang="ja-JP" sz="2800" b="1" kern="0" dirty="0">
              <a:ln w="22225">
                <a:noFill/>
                <a:prstDash val="solid"/>
              </a:ln>
              <a:solidFill>
                <a:schemeClr val="accent2">
                  <a:lumMod val="75000"/>
                </a:schemeClr>
              </a:solidFill>
              <a:latin typeface="HGP創英角ﾎﾟｯﾌﾟ体" panose="040B0A00000000000000" pitchFamily="50" charset="-128"/>
              <a:ea typeface="HGP創英角ﾎﾟｯﾌﾟ体" panose="040B0A00000000000000" pitchFamily="50" charset="-128"/>
            </a:endParaRPr>
          </a:p>
          <a:p>
            <a:pPr algn="ctr" defTabSz="914400">
              <a:lnSpc>
                <a:spcPts val="3500"/>
              </a:lnSpc>
            </a:pPr>
            <a:r>
              <a:rPr lang="ja-JP" altLang="en-US" sz="2800" b="1" kern="0" dirty="0">
                <a:ln w="22225">
                  <a:noFill/>
                  <a:prstDash val="solid"/>
                </a:ln>
                <a:solidFill>
                  <a:schemeClr val="accent2">
                    <a:lumMod val="75000"/>
                  </a:schemeClr>
                </a:solidFill>
                <a:latin typeface="HGP創英角ﾎﾟｯﾌﾟ体" panose="040B0A00000000000000" pitchFamily="50" charset="-128"/>
                <a:ea typeface="HGP創英角ﾎﾟｯﾌﾟ体" panose="040B0A00000000000000" pitchFamily="50" charset="-128"/>
              </a:rPr>
              <a:t>支　援</a:t>
            </a:r>
          </a:p>
        </p:txBody>
      </p:sp>
      <p:grpSp>
        <p:nvGrpSpPr>
          <p:cNvPr id="29" name="グループ化 28">
            <a:extLst>
              <a:ext uri="{FF2B5EF4-FFF2-40B4-BE49-F238E27FC236}">
                <a16:creationId xmlns:a16="http://schemas.microsoft.com/office/drawing/2014/main" id="{00000000-0008-0000-0000-000027000000}"/>
              </a:ext>
            </a:extLst>
          </p:cNvPr>
          <p:cNvGrpSpPr/>
          <p:nvPr/>
        </p:nvGrpSpPr>
        <p:grpSpPr>
          <a:xfrm>
            <a:off x="-12441" y="1488736"/>
            <a:ext cx="4659164" cy="1775784"/>
            <a:chOff x="0" y="1234476"/>
            <a:chExt cx="4911577" cy="1775311"/>
          </a:xfrm>
        </p:grpSpPr>
        <p:grpSp>
          <p:nvGrpSpPr>
            <p:cNvPr id="33" name="グループ化 32">
              <a:extLst>
                <a:ext uri="{FF2B5EF4-FFF2-40B4-BE49-F238E27FC236}">
                  <a16:creationId xmlns:a16="http://schemas.microsoft.com/office/drawing/2014/main" id="{00000000-0008-0000-0000-000028000000}"/>
                </a:ext>
              </a:extLst>
            </p:cNvPr>
            <p:cNvGrpSpPr/>
            <p:nvPr/>
          </p:nvGrpSpPr>
          <p:grpSpPr>
            <a:xfrm>
              <a:off x="0" y="1234476"/>
              <a:ext cx="4911577" cy="1775311"/>
              <a:chOff x="0" y="1234476"/>
              <a:chExt cx="4911577" cy="1775311"/>
            </a:xfrm>
          </p:grpSpPr>
          <p:sp>
            <p:nvSpPr>
              <p:cNvPr id="35" name="角丸四角形 41">
                <a:extLst>
                  <a:ext uri="{FF2B5EF4-FFF2-40B4-BE49-F238E27FC236}">
                    <a16:creationId xmlns:a16="http://schemas.microsoft.com/office/drawing/2014/main" id="{00000000-0008-0000-0000-00002A000000}"/>
                  </a:ext>
                </a:extLst>
              </p:cNvPr>
              <p:cNvSpPr/>
              <p:nvPr/>
            </p:nvSpPr>
            <p:spPr>
              <a:xfrm>
                <a:off x="235775" y="1502553"/>
                <a:ext cx="4470656" cy="1507234"/>
              </a:xfrm>
              <a:prstGeom prst="roundRect">
                <a:avLst>
                  <a:gd name="adj" fmla="val 7783"/>
                </a:avLst>
              </a:prstGeom>
              <a:solidFill>
                <a:srgbClr val="FFC000">
                  <a:lumMod val="20000"/>
                  <a:lumOff val="80000"/>
                </a:srgbClr>
              </a:solid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grpSp>
            <p:nvGrpSpPr>
              <p:cNvPr id="36" name="グループ化 35">
                <a:extLst>
                  <a:ext uri="{FF2B5EF4-FFF2-40B4-BE49-F238E27FC236}">
                    <a16:creationId xmlns:a16="http://schemas.microsoft.com/office/drawing/2014/main" id="{00000000-0008-0000-0000-00002B000000}"/>
                  </a:ext>
                </a:extLst>
              </p:cNvPr>
              <p:cNvGrpSpPr/>
              <p:nvPr/>
            </p:nvGrpSpPr>
            <p:grpSpPr>
              <a:xfrm>
                <a:off x="1241503" y="2660340"/>
                <a:ext cx="2397453" cy="238138"/>
                <a:chOff x="1241503" y="2660340"/>
                <a:chExt cx="2397869" cy="238676"/>
              </a:xfrm>
            </p:grpSpPr>
            <p:sp>
              <p:nvSpPr>
                <p:cNvPr id="43" name="角丸四角形 49">
                  <a:extLst>
                    <a:ext uri="{FF2B5EF4-FFF2-40B4-BE49-F238E27FC236}">
                      <a16:creationId xmlns:a16="http://schemas.microsoft.com/office/drawing/2014/main" id="{00000000-0008-0000-0000-000032000000}"/>
                    </a:ext>
                  </a:extLst>
                </p:cNvPr>
                <p:cNvSpPr/>
                <p:nvPr/>
              </p:nvSpPr>
              <p:spPr>
                <a:xfrm>
                  <a:off x="1241503" y="2660340"/>
                  <a:ext cx="1681692" cy="238125"/>
                </a:xfrm>
                <a:prstGeom prst="roundRect">
                  <a:avLst/>
                </a:prstGeom>
                <a:noFill/>
                <a:ln w="19050" cap="flat" cmpd="sng" algn="ctr">
                  <a:solidFill>
                    <a:srgbClr val="4472C4"/>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r>
                    <a:rPr kumimoji="1" lang="ja-JP" altLang="en-US" sz="1050" b="1" kern="0" dirty="0">
                      <a:solidFill>
                        <a:sysClr val="windowText" lastClr="000000"/>
                      </a:solidFill>
                      <a:latin typeface="Calibri"/>
                      <a:ea typeface="ＭＳ Ｐゴシック" panose="020B0600070205080204" pitchFamily="50" charset="-128"/>
                    </a:rPr>
                    <a:t>やつしろあったかねっと</a:t>
                  </a:r>
                </a:p>
              </p:txBody>
            </p:sp>
            <p:sp>
              <p:nvSpPr>
                <p:cNvPr id="44" name="角丸四角形 50">
                  <a:extLst>
                    <a:ext uri="{FF2B5EF4-FFF2-40B4-BE49-F238E27FC236}">
                      <a16:creationId xmlns:a16="http://schemas.microsoft.com/office/drawing/2014/main" id="{00000000-0008-0000-0000-000033000000}"/>
                    </a:ext>
                  </a:extLst>
                </p:cNvPr>
                <p:cNvSpPr/>
                <p:nvPr/>
              </p:nvSpPr>
              <p:spPr>
                <a:xfrm>
                  <a:off x="2920020" y="2664596"/>
                  <a:ext cx="719352" cy="234420"/>
                </a:xfrm>
                <a:prstGeom prst="roundRect">
                  <a:avLst/>
                </a:prstGeom>
                <a:solidFill>
                  <a:srgbClr val="5B9BD5">
                    <a:lumMod val="20000"/>
                    <a:lumOff val="80000"/>
                  </a:srgbClr>
                </a:solidFill>
                <a:ln w="19050" cap="flat" cmpd="sng" algn="ctr">
                  <a:solidFill>
                    <a:srgbClr val="4472C4"/>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r>
                    <a:rPr kumimoji="1" lang="ja-JP" altLang="en-US" kern="0" dirty="0">
                      <a:solidFill>
                        <a:sysClr val="window" lastClr="FFFFFF"/>
                      </a:solidFill>
                      <a:latin typeface="Calibri"/>
                      <a:ea typeface="ＭＳ Ｐゴシック" panose="020B0600070205080204" pitchFamily="50" charset="-128"/>
                    </a:rPr>
                    <a:t>　</a:t>
                  </a:r>
                  <a:r>
                    <a:rPr kumimoji="1" lang="ja-JP" altLang="en-US" sz="1400" kern="0" dirty="0">
                      <a:solidFill>
                        <a:sysClr val="windowText" lastClr="000000"/>
                      </a:solidFill>
                      <a:latin typeface="Calibri"/>
                      <a:ea typeface="ＭＳ Ｐゴシック" panose="020B0600070205080204" pitchFamily="50" charset="-128"/>
                    </a:rPr>
                    <a:t>　</a:t>
                  </a:r>
                  <a:r>
                    <a:rPr kumimoji="1" lang="ja-JP" altLang="en-US" sz="900" b="1" kern="0" dirty="0">
                      <a:solidFill>
                        <a:sysClr val="windowText" lastClr="000000"/>
                      </a:solidFill>
                      <a:latin typeface="Calibri"/>
                      <a:ea typeface="ＭＳ Ｐゴシック" panose="020B0600070205080204" pitchFamily="50" charset="-128"/>
                    </a:rPr>
                    <a:t>検索</a:t>
                  </a:r>
                  <a:endParaRPr kumimoji="1" lang="en-US" altLang="ja-JP" sz="900" b="1" kern="0" dirty="0">
                    <a:solidFill>
                      <a:sysClr val="windowText" lastClr="000000"/>
                    </a:solidFill>
                    <a:latin typeface="Calibri"/>
                    <a:ea typeface="ＭＳ Ｐゴシック" panose="020B0600070205080204" pitchFamily="50" charset="-128"/>
                  </a:endParaRPr>
                </a:p>
              </p:txBody>
            </p:sp>
            <p:grpSp>
              <p:nvGrpSpPr>
                <p:cNvPr id="45" name="グループ化 44">
                  <a:extLst>
                    <a:ext uri="{FF2B5EF4-FFF2-40B4-BE49-F238E27FC236}">
                      <a16:creationId xmlns:a16="http://schemas.microsoft.com/office/drawing/2014/main" id="{00000000-0008-0000-0000-000034000000}"/>
                    </a:ext>
                  </a:extLst>
                </p:cNvPr>
                <p:cNvGrpSpPr/>
                <p:nvPr/>
              </p:nvGrpSpPr>
              <p:grpSpPr>
                <a:xfrm>
                  <a:off x="2979538" y="2704468"/>
                  <a:ext cx="161018" cy="139418"/>
                  <a:chOff x="2979538" y="2704468"/>
                  <a:chExt cx="1055488" cy="823589"/>
                </a:xfrm>
              </p:grpSpPr>
              <p:sp>
                <p:nvSpPr>
                  <p:cNvPr id="46" name="ドーナツ 52">
                    <a:extLst>
                      <a:ext uri="{FF2B5EF4-FFF2-40B4-BE49-F238E27FC236}">
                        <a16:creationId xmlns:a16="http://schemas.microsoft.com/office/drawing/2014/main" id="{00000000-0008-0000-0000-000035000000}"/>
                      </a:ext>
                    </a:extLst>
                  </p:cNvPr>
                  <p:cNvSpPr/>
                  <p:nvPr/>
                </p:nvSpPr>
                <p:spPr>
                  <a:xfrm>
                    <a:off x="2979538" y="2704468"/>
                    <a:ext cx="688822" cy="637585"/>
                  </a:xfrm>
                  <a:prstGeom prst="donut">
                    <a:avLst>
                      <a:gd name="adj" fmla="val 7371"/>
                    </a:avLst>
                  </a:prstGeom>
                  <a:solidFill>
                    <a:sysClr val="windowText" lastClr="000000"/>
                  </a:solidFill>
                  <a:ln w="19050" cap="flat" cmpd="sng" algn="ctr">
                    <a:solidFill>
                      <a:sysClr val="windowText" lastClr="000000"/>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Text" lastClr="000000"/>
                      </a:solidFill>
                      <a:latin typeface="Calibri"/>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00000000-0008-0000-0000-000036000000}"/>
                      </a:ext>
                    </a:extLst>
                  </p:cNvPr>
                  <p:cNvSpPr/>
                  <p:nvPr/>
                </p:nvSpPr>
                <p:spPr>
                  <a:xfrm rot="2310886">
                    <a:off x="3592028" y="3259660"/>
                    <a:ext cx="442998" cy="268397"/>
                  </a:xfrm>
                  <a:prstGeom prst="rect">
                    <a:avLst/>
                  </a:prstGeom>
                  <a:solidFill>
                    <a:sysClr val="windowText" lastClr="000000"/>
                  </a:solidFill>
                  <a:ln w="9525" cap="flat" cmpd="sng" algn="ctr">
                    <a:solidFill>
                      <a:sysClr val="windowText" lastClr="000000"/>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4400"/>
                    <a:endParaRPr kumimoji="1" lang="ja-JP" altLang="en-US" kern="0">
                      <a:solidFill>
                        <a:sysClr val="window" lastClr="FFFFFF"/>
                      </a:solidFill>
                      <a:latin typeface="Calibri"/>
                      <a:ea typeface="ＭＳ Ｐゴシック" panose="020B0600070205080204" pitchFamily="50" charset="-128"/>
                    </a:endParaRPr>
                  </a:p>
                </p:txBody>
              </p:sp>
            </p:grpSp>
          </p:grpSp>
          <p:pic>
            <p:nvPicPr>
              <p:cNvPr id="37" name="図 36">
                <a:extLst>
                  <a:ext uri="{FF2B5EF4-FFF2-40B4-BE49-F238E27FC236}">
                    <a16:creationId xmlns:a16="http://schemas.microsoft.com/office/drawing/2014/main" id="{00000000-0008-0000-0000-00002C000000}"/>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45119" y="2382012"/>
                <a:ext cx="616118" cy="523027"/>
              </a:xfrm>
              <a:prstGeom prst="rect">
                <a:avLst/>
              </a:prstGeom>
            </p:spPr>
          </p:pic>
          <p:sp>
            <p:nvSpPr>
              <p:cNvPr id="38" name="テキスト ボックス 44">
                <a:extLst>
                  <a:ext uri="{FF2B5EF4-FFF2-40B4-BE49-F238E27FC236}">
                    <a16:creationId xmlns:a16="http://schemas.microsoft.com/office/drawing/2014/main" id="{00000000-0008-0000-0000-00002D000000}"/>
                  </a:ext>
                </a:extLst>
              </p:cNvPr>
              <p:cNvSpPr txBox="1"/>
              <p:nvPr/>
            </p:nvSpPr>
            <p:spPr>
              <a:xfrm>
                <a:off x="996015" y="2303695"/>
                <a:ext cx="3762375" cy="3810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r>
                  <a:rPr kumimoji="1" lang="en-US" altLang="ja-JP" sz="1050" b="1" kern="0">
                    <a:solidFill>
                      <a:srgbClr val="4472C4">
                        <a:lumMod val="75000"/>
                      </a:srgbClr>
                    </a:solidFill>
                    <a:latin typeface="Malgun Gothic" panose="020B0503020000020004" pitchFamily="34" charset="-127"/>
                    <a:ea typeface="Malgun Gothic" panose="020B0503020000020004" pitchFamily="34" charset="-127"/>
                  </a:rPr>
                  <a:t>http://attaka.city.yatsushiro.kumamoto.jp/</a:t>
                </a:r>
                <a:endParaRPr kumimoji="1" lang="ja-JP" altLang="en-US" sz="1050" b="1" kern="0">
                  <a:solidFill>
                    <a:srgbClr val="4472C4">
                      <a:lumMod val="75000"/>
                    </a:srgbClr>
                  </a:solidFill>
                  <a:latin typeface="Malgun Gothic" panose="020B0503020000020004" pitchFamily="34" charset="-127"/>
                  <a:ea typeface="Microsoft YaHei" panose="020B0503020204020204" pitchFamily="34" charset="-122"/>
                </a:endParaRPr>
              </a:p>
            </p:txBody>
          </p:sp>
          <p:pic>
            <p:nvPicPr>
              <p:cNvPr id="39" name="図 38">
                <a:extLst>
                  <a:ext uri="{FF2B5EF4-FFF2-40B4-BE49-F238E27FC236}">
                    <a16:creationId xmlns:a16="http://schemas.microsoft.com/office/drawing/2014/main" id="{00000000-0008-0000-0000-00002E0000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70669">
                <a:off x="4039475" y="2394426"/>
                <a:ext cx="467898" cy="483520"/>
              </a:xfrm>
              <a:prstGeom prst="rect">
                <a:avLst/>
              </a:prstGeom>
            </p:spPr>
          </p:pic>
          <p:pic>
            <p:nvPicPr>
              <p:cNvPr id="40" name="図 39">
                <a:extLst>
                  <a:ext uri="{FF2B5EF4-FFF2-40B4-BE49-F238E27FC236}">
                    <a16:creationId xmlns:a16="http://schemas.microsoft.com/office/drawing/2014/main" id="{00000000-0008-0000-0000-00002F00000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Lst>
              </a:blip>
              <a:srcRect l="2226" t="11930" r="6363" b="55900"/>
              <a:stretch/>
            </p:blipFill>
            <p:spPr>
              <a:xfrm>
                <a:off x="832168" y="1720365"/>
                <a:ext cx="3157868" cy="611332"/>
              </a:xfrm>
              <a:prstGeom prst="rect">
                <a:avLst/>
              </a:prstGeom>
            </p:spPr>
          </p:pic>
          <p:sp>
            <p:nvSpPr>
              <p:cNvPr id="41" name="テキスト ボックス 47">
                <a:extLst>
                  <a:ext uri="{FF2B5EF4-FFF2-40B4-BE49-F238E27FC236}">
                    <a16:creationId xmlns:a16="http://schemas.microsoft.com/office/drawing/2014/main" id="{00000000-0008-0000-0000-000030000000}"/>
                  </a:ext>
                </a:extLst>
              </p:cNvPr>
              <p:cNvSpPr txBox="1"/>
              <p:nvPr/>
            </p:nvSpPr>
            <p:spPr>
              <a:xfrm>
                <a:off x="751428" y="1503864"/>
                <a:ext cx="3810000" cy="32173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r>
                  <a:rPr kumimoji="1" lang="ja-JP" altLang="en-US" sz="1000" kern="0" dirty="0">
                    <a:ln>
                      <a:solidFill>
                        <a:sysClr val="windowText" lastClr="000000"/>
                      </a:solidFill>
                    </a:ln>
                    <a:solidFill>
                      <a:srgbClr val="ED7D31">
                        <a:lumMod val="50000"/>
                      </a:srgbClr>
                    </a:solidFill>
                    <a:latin typeface="HG丸ｺﾞｼｯｸM-PRO" panose="020F0600000000000000" pitchFamily="50" charset="-128"/>
                    <a:ea typeface="HG丸ｺﾞｼｯｸM-PRO" panose="020F0600000000000000" pitchFamily="50" charset="-128"/>
                  </a:rPr>
                  <a:t>結婚・妊娠・出産・子育ての総合情報サイト</a:t>
                </a:r>
              </a:p>
            </p:txBody>
          </p:sp>
          <p:sp>
            <p:nvSpPr>
              <p:cNvPr id="42" name="テキスト ボックス 48">
                <a:extLst>
                  <a:ext uri="{FF2B5EF4-FFF2-40B4-BE49-F238E27FC236}">
                    <a16:creationId xmlns:a16="http://schemas.microsoft.com/office/drawing/2014/main" id="{00000000-0008-0000-0000-000031000000}"/>
                  </a:ext>
                </a:extLst>
              </p:cNvPr>
              <p:cNvSpPr txBox="1"/>
              <p:nvPr/>
            </p:nvSpPr>
            <p:spPr>
              <a:xfrm>
                <a:off x="0" y="1234476"/>
                <a:ext cx="4911577" cy="30480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914400"/>
                <a:r>
                  <a:rPr kumimoji="1" lang="ja-JP" altLang="en-US" sz="900" kern="0">
                    <a:ln w="3175">
                      <a:solidFill>
                        <a:sysClr val="windowText" lastClr="000000"/>
                      </a:solidFill>
                    </a:ln>
                    <a:solidFill>
                      <a:srgbClr val="ED7D31">
                        <a:lumMod val="50000"/>
                      </a:srgbClr>
                    </a:solidFill>
                    <a:latin typeface="HG丸ｺﾞｼｯｸM-PRO" panose="020F0600000000000000" pitchFamily="50" charset="-128"/>
                    <a:ea typeface="HG丸ｺﾞｼｯｸM-PRO" panose="020F0600000000000000" pitchFamily="50" charset="-128"/>
                  </a:rPr>
                  <a:t>結婚から子育てのさまざまな情報を掲載しています。ぜひ、ご覧ください！</a:t>
                </a:r>
              </a:p>
            </p:txBody>
          </p:sp>
        </p:grpSp>
        <p:cxnSp>
          <p:nvCxnSpPr>
            <p:cNvPr id="34" name="直線コネクタ 33">
              <a:extLst>
                <a:ext uri="{FF2B5EF4-FFF2-40B4-BE49-F238E27FC236}">
                  <a16:creationId xmlns:a16="http://schemas.microsoft.com/office/drawing/2014/main" id="{00000000-0008-0000-0000-000029000000}"/>
                </a:ext>
              </a:extLst>
            </p:cNvPr>
            <p:cNvCxnSpPr/>
            <p:nvPr/>
          </p:nvCxnSpPr>
          <p:spPr>
            <a:xfrm>
              <a:off x="843349" y="2329837"/>
              <a:ext cx="3155756" cy="18130"/>
            </a:xfrm>
            <a:prstGeom prst="line">
              <a:avLst/>
            </a:prstGeom>
            <a:noFill/>
            <a:ln w="38100" cap="flat" cmpd="sng" algn="ctr">
              <a:solidFill>
                <a:srgbClr val="ED7D31"/>
              </a:solidFill>
              <a:prstDash val="solid"/>
              <a:miter lim="800000"/>
            </a:ln>
            <a:effectLst/>
          </p:spPr>
        </p:cxnSp>
      </p:grpSp>
      <p:sp>
        <p:nvSpPr>
          <p:cNvPr id="30" name="正方形/長方形 29">
            <a:extLst>
              <a:ext uri="{FF2B5EF4-FFF2-40B4-BE49-F238E27FC236}">
                <a16:creationId xmlns:a16="http://schemas.microsoft.com/office/drawing/2014/main" id="{00000000-0008-0000-0000-0000A8000000}"/>
              </a:ext>
            </a:extLst>
          </p:cNvPr>
          <p:cNvSpPr/>
          <p:nvPr/>
        </p:nvSpPr>
        <p:spPr>
          <a:xfrm>
            <a:off x="104375" y="3383132"/>
            <a:ext cx="2441694" cy="33855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1600" kern="0">
                <a:ln w="3175">
                  <a:solidFill>
                    <a:srgbClr val="FF0000"/>
                  </a:solidFill>
                </a:ln>
                <a:solidFill>
                  <a:srgbClr val="FF0000"/>
                </a:solidFill>
                <a:effectLst>
                  <a:outerShdw blurRad="38100" dist="19050" dir="2700000" algn="tl" rotWithShape="0">
                    <a:sysClr val="windowText" lastClr="000000">
                      <a:alpha val="40000"/>
                    </a:sysClr>
                  </a:outerShdw>
                </a:effectLst>
                <a:latin typeface="HGSｺﾞｼｯｸM" panose="020B0600000000000000" pitchFamily="50" charset="-128"/>
                <a:ea typeface="HGSｺﾞｼｯｸM" panose="020B0600000000000000" pitchFamily="50" charset="-128"/>
              </a:rPr>
              <a:t>子育てに関する相談窓口</a:t>
            </a:r>
          </a:p>
        </p:txBody>
      </p:sp>
      <p:sp>
        <p:nvSpPr>
          <p:cNvPr id="31" name="テキスト ボックス 168">
            <a:extLst>
              <a:ext uri="{FF2B5EF4-FFF2-40B4-BE49-F238E27FC236}">
                <a16:creationId xmlns:a16="http://schemas.microsoft.com/office/drawing/2014/main" id="{00000000-0008-0000-0000-0000A9000000}"/>
              </a:ext>
            </a:extLst>
          </p:cNvPr>
          <p:cNvSpPr txBox="1"/>
          <p:nvPr/>
        </p:nvSpPr>
        <p:spPr>
          <a:xfrm>
            <a:off x="177521" y="3710217"/>
            <a:ext cx="4659163" cy="559638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●市民相談室</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階</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33-4452</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（月～金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9:00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17:00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婦人相談員・母子･父子自立支援員が、家庭や子ども、女性問題、</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ひとり親家庭などの相談に応じます。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●子育て相談窓口</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こどもプラザわくわく内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32-6100</a:t>
            </a: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幼稚園や保育園、様々な子育て支援サービスを、スムーズに利用</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できるように、子育て相談専門員が相談を受け、情報の提供やア</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ドバイスを行います。</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（月</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・火・水・木・</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10:00</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16:00</a:t>
            </a:r>
            <a:r>
              <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rPr>
              <a:t>）</a:t>
            </a:r>
          </a:p>
          <a:p>
            <a:pPr defTabSz="914400">
              <a:lnSpc>
                <a:spcPts val="2000"/>
              </a:lnSpc>
            </a:pPr>
            <a:r>
              <a:rPr lang="ja-JP" altLang="ja-JP"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個別相談・電話相談</a:t>
            </a:r>
            <a:r>
              <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ja-JP"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rPr>
              <a:t>へ</a:t>
            </a:r>
          </a:p>
          <a:p>
            <a:pPr defTabSz="914400"/>
            <a:r>
              <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rPr>
              <a:t>　　子</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どもの発達についての相談や、予防接種などの相談に応じます。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（個別相談）第１・第３月曜日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9:30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12:00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（要予約）</a:t>
            </a:r>
            <a:endPar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（電話相談）月～金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8:30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17:15</a:t>
            </a:r>
            <a:endParaRPr lang="ja-JP"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●こどもの発達相談</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へ</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子育てしていく上での困り感（言葉が出ない、落ち着きがない</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など）のある方は、ご相談ください。</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●こころの健康相談</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② へ</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家庭のことや学校・職場の人間関係等で悩んでいる、なかなか</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眠れないなど、日頃の不安や悩みを話してみませんか？</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心理士による相談を行います。（要予約）</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●やつしろ子ども支援相談室</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30-1669</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（市教育ｻﾎﾟｰﾄｾﾝﾀｰ）</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（市役所４Ｆ　月～金　</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13:00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rPr>
              <a:t>17:00</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a:t>
            </a:r>
            <a:endParaRPr lang="en-US" altLang="ja-JP" sz="9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いじめや不登校などの悩みや心配ごと、子育てについての相談に</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応じます。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lnSpc>
                <a:spcPts val="2000"/>
              </a:lnSpc>
            </a:pPr>
            <a:r>
              <a:rPr lang="ja-JP" altLang="en-US" b="1" kern="0" dirty="0">
                <a:solidFill>
                  <a:sysClr val="windowText" lastClr="000000"/>
                </a:solidFill>
                <a:latin typeface="HG丸ｺﾞｼｯｸM-PRO" panose="020F0600000000000000" pitchFamily="50" charset="-128"/>
                <a:ea typeface="HG丸ｺﾞｼｯｸM-PRO" panose="020F0600000000000000" pitchFamily="50" charset="-128"/>
              </a:rPr>
              <a:t>○児童虐待を疑ったり、発見したら・・・</a:t>
            </a:r>
            <a:endParaRPr lang="en-US" altLang="ja-JP" b="1" kern="0" dirty="0">
              <a:solidFill>
                <a:sysClr val="windowText" lastClr="000000"/>
              </a:solidFill>
              <a:latin typeface="HG丸ｺﾞｼｯｸM-PRO" panose="020F0600000000000000" pitchFamily="50" charset="-128"/>
              <a:ea typeface="HG丸ｺﾞｼｯｸM-PRO" panose="020F0600000000000000" pitchFamily="50" charset="-128"/>
            </a:endParaRP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・市役所こども未来課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33-8721</a:t>
            </a: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・熊本県八代児童相談所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33-3247</a:t>
            </a:r>
          </a:p>
          <a:p>
            <a:pPr defTabSz="914400"/>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・児童相談所全国共通ダイヤル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189</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（いちはやく）番へ</a:t>
            </a:r>
            <a:endParaRPr lang="ja-JP"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2" name="正方形/長方形 31">
            <a:extLst>
              <a:ext uri="{FF2B5EF4-FFF2-40B4-BE49-F238E27FC236}">
                <a16:creationId xmlns:a16="http://schemas.microsoft.com/office/drawing/2014/main" id="{00000000-0008-0000-0000-0000AC000000}"/>
              </a:ext>
            </a:extLst>
          </p:cNvPr>
          <p:cNvSpPr/>
          <p:nvPr/>
        </p:nvSpPr>
        <p:spPr>
          <a:xfrm>
            <a:off x="1760659" y="1234580"/>
            <a:ext cx="2675422" cy="32271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defTabSz="914400"/>
            <a:r>
              <a:rPr lang="ja-JP" altLang="en-US" sz="9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発行：令和</a:t>
            </a:r>
            <a:r>
              <a:rPr lang="en-US" altLang="ja-JP" sz="9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9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9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9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月　八代市こども未来課</a:t>
            </a:r>
          </a:p>
        </p:txBody>
      </p:sp>
      <p:sp>
        <p:nvSpPr>
          <p:cNvPr id="48" name="正方形/長方形 47">
            <a:extLst>
              <a:ext uri="{FF2B5EF4-FFF2-40B4-BE49-F238E27FC236}">
                <a16:creationId xmlns:a16="http://schemas.microsoft.com/office/drawing/2014/main" id="{00000000-0008-0000-0000-000002000000}"/>
              </a:ext>
            </a:extLst>
          </p:cNvPr>
          <p:cNvSpPr/>
          <p:nvPr/>
        </p:nvSpPr>
        <p:spPr>
          <a:xfrm>
            <a:off x="89491" y="8686699"/>
            <a:ext cx="4362629" cy="100641"/>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49" name="テキスト ボックス 29">
            <a:extLst>
              <a:ext uri="{FF2B5EF4-FFF2-40B4-BE49-F238E27FC236}">
                <a16:creationId xmlns:a16="http://schemas.microsoft.com/office/drawing/2014/main" id="{00000000-0008-0000-0000-00001E000000}"/>
              </a:ext>
            </a:extLst>
          </p:cNvPr>
          <p:cNvSpPr txBox="1"/>
          <p:nvPr/>
        </p:nvSpPr>
        <p:spPr>
          <a:xfrm>
            <a:off x="123097" y="8841255"/>
            <a:ext cx="4536956" cy="122566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lnSpc>
                <a:spcPts val="2000"/>
              </a:lnSpc>
              <a:defRPr/>
            </a:pP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　こども未来課（</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階</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３３－８７２１</a:t>
            </a:r>
            <a:endPar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ts val="2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　健康推進課</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（市役所</a:t>
            </a:r>
            <a:r>
              <a:rPr lang="en-US" altLang="ja-JP"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階） </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kern="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３３－５１１６</a:t>
            </a:r>
            <a:endPar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914400" rtl="0" eaLnBrk="1" fontAlgn="auto" latinLnBrk="0" hangingPunct="1">
              <a:lnSpc>
                <a:spcPts val="16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鏡保健センター　　　     　 </a:t>
            </a:r>
            <a:r>
              <a:rPr kumimoji="0" lang="en-US"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TEL</a:t>
            </a:r>
            <a:r>
              <a:rPr kumimoji="0" lang="ja-JP" altLang="en-US"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５２－５２７７</a:t>
            </a:r>
            <a:endParaRPr kumimoji="0" lang="ja-JP" altLang="ja-JP" sz="1200" b="1"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0" name="図 49">
            <a:extLst>
              <a:ext uri="{FF2B5EF4-FFF2-40B4-BE49-F238E27FC236}">
                <a16:creationId xmlns:a16="http://schemas.microsoft.com/office/drawing/2014/main" id="{00000000-0008-0000-0000-00001F00000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44885" y="9292943"/>
            <a:ext cx="664592" cy="650973"/>
          </a:xfrm>
          <a:prstGeom prst="rect">
            <a:avLst/>
          </a:prstGeom>
        </p:spPr>
      </p:pic>
      <p:sp>
        <p:nvSpPr>
          <p:cNvPr id="51" name="正方形/長方形 50">
            <a:extLst>
              <a:ext uri="{FF2B5EF4-FFF2-40B4-BE49-F238E27FC236}">
                <a16:creationId xmlns:a16="http://schemas.microsoft.com/office/drawing/2014/main" id="{00000000-0008-0000-0000-0000AE000000}"/>
              </a:ext>
            </a:extLst>
          </p:cNvPr>
          <p:cNvSpPr/>
          <p:nvPr/>
        </p:nvSpPr>
        <p:spPr>
          <a:xfrm>
            <a:off x="8618" y="8478226"/>
            <a:ext cx="1752788" cy="325730"/>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a:t>
            </a:r>
            <a:r>
              <a:rPr kumimoji="0" lang="ja-JP" altLang="en-US"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手続き・問合せ先</a:t>
            </a:r>
            <a:r>
              <a:rPr kumimoji="0" lang="en-US" altLang="ja-JP"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a:t>
            </a:r>
            <a:endParaRPr kumimoji="0" lang="ja-JP" altLang="en-US" sz="1400" b="0" i="0" u="none" strike="noStrike" kern="0" cap="none" spc="0" normalizeH="0" baseline="0" noProof="0">
              <a:ln w="3175">
                <a:solidFill>
                  <a:srgbClr val="5B9BD5">
                    <a:lumMod val="50000"/>
                  </a:srgbClr>
                </a:solidFill>
              </a:ln>
              <a:solidFill>
                <a:srgbClr val="5B9BD5">
                  <a:lumMod val="50000"/>
                </a:srgbClr>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52" name="テキスト ボックス 176">
            <a:extLst>
              <a:ext uri="{FF2B5EF4-FFF2-40B4-BE49-F238E27FC236}">
                <a16:creationId xmlns:a16="http://schemas.microsoft.com/office/drawing/2014/main" id="{00000000-0008-0000-0000-0000B1000000}"/>
              </a:ext>
            </a:extLst>
          </p:cNvPr>
          <p:cNvSpPr txBox="1"/>
          <p:nvPr/>
        </p:nvSpPr>
        <p:spPr>
          <a:xfrm>
            <a:off x="98475" y="9984254"/>
            <a:ext cx="4479446" cy="481642"/>
          </a:xfrm>
          <a:prstGeom prst="rect">
            <a:avLst/>
          </a:prstGeom>
          <a:noFill/>
          <a:ln w="3175" cmpd="sng">
            <a:solidFill>
              <a:sysClr val="windowText" lastClr="000000"/>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各種手続きには、マイナンバーカード（または個人番号通知カード）、本人確認書類（運転免許書など）が必要な場合があります。</a:t>
            </a:r>
          </a:p>
        </p:txBody>
      </p:sp>
      <p:sp>
        <p:nvSpPr>
          <p:cNvPr id="53" name="正方形/長方形 52">
            <a:extLst>
              <a:ext uri="{FF2B5EF4-FFF2-40B4-BE49-F238E27FC236}">
                <a16:creationId xmlns:a16="http://schemas.microsoft.com/office/drawing/2014/main" id="{00000000-0008-0000-0000-000004000000}"/>
              </a:ext>
            </a:extLst>
          </p:cNvPr>
          <p:cNvSpPr/>
          <p:nvPr/>
        </p:nvSpPr>
        <p:spPr>
          <a:xfrm>
            <a:off x="4959085" y="6454744"/>
            <a:ext cx="5058530" cy="119288"/>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4" name="正方形/長方形 53">
            <a:extLst>
              <a:ext uri="{FF2B5EF4-FFF2-40B4-BE49-F238E27FC236}">
                <a16:creationId xmlns:a16="http://schemas.microsoft.com/office/drawing/2014/main" id="{00000000-0008-0000-0000-000009000000}"/>
              </a:ext>
            </a:extLst>
          </p:cNvPr>
          <p:cNvSpPr/>
          <p:nvPr/>
        </p:nvSpPr>
        <p:spPr>
          <a:xfrm>
            <a:off x="5070926" y="262672"/>
            <a:ext cx="4904828" cy="87247"/>
          </a:xfrm>
          <a:prstGeom prst="rect">
            <a:avLst/>
          </a:prstGeom>
          <a:solidFill>
            <a:srgbClr val="FFC000">
              <a:lumMod val="60000"/>
              <a:lumOff val="40000"/>
            </a:srgbClr>
          </a:solid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5" name="正方形/長方形 54">
            <a:extLst>
              <a:ext uri="{FF2B5EF4-FFF2-40B4-BE49-F238E27FC236}">
                <a16:creationId xmlns:a16="http://schemas.microsoft.com/office/drawing/2014/main" id="{00000000-0008-0000-0000-00000C000000}"/>
              </a:ext>
            </a:extLst>
          </p:cNvPr>
          <p:cNvSpPr/>
          <p:nvPr/>
        </p:nvSpPr>
        <p:spPr>
          <a:xfrm>
            <a:off x="4986663" y="77594"/>
            <a:ext cx="1210588"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w="3175">
                  <a:solidFill>
                    <a:srgbClr val="FF0000"/>
                  </a:solidFill>
                </a:ln>
                <a:solidFill>
                  <a:srgbClr val="FF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妊娠したら</a:t>
            </a:r>
          </a:p>
        </p:txBody>
      </p:sp>
      <p:grpSp>
        <p:nvGrpSpPr>
          <p:cNvPr id="56" name="グループ化 55">
            <a:extLst>
              <a:ext uri="{FF2B5EF4-FFF2-40B4-BE49-F238E27FC236}">
                <a16:creationId xmlns:a16="http://schemas.microsoft.com/office/drawing/2014/main" id="{00000000-0008-0000-0000-00000D000000}"/>
              </a:ext>
            </a:extLst>
          </p:cNvPr>
          <p:cNvGrpSpPr/>
          <p:nvPr/>
        </p:nvGrpSpPr>
        <p:grpSpPr>
          <a:xfrm>
            <a:off x="4960124" y="423743"/>
            <a:ext cx="5109291" cy="1923028"/>
            <a:chOff x="33048" y="429702"/>
            <a:chExt cx="4783394" cy="2465268"/>
          </a:xfrm>
        </p:grpSpPr>
        <p:sp>
          <p:nvSpPr>
            <p:cNvPr id="81" name="角丸四角形 13">
              <a:extLst>
                <a:ext uri="{FF2B5EF4-FFF2-40B4-BE49-F238E27FC236}">
                  <a16:creationId xmlns:a16="http://schemas.microsoft.com/office/drawing/2014/main" id="{00000000-0008-0000-0000-00000E000000}"/>
                </a:ext>
              </a:extLst>
            </p:cNvPr>
            <p:cNvSpPr/>
            <p:nvPr/>
          </p:nvSpPr>
          <p:spPr>
            <a:xfrm>
              <a:off x="33048" y="429702"/>
              <a:ext cx="4733925" cy="2465268"/>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82" name="正方形/長方形 81">
              <a:extLst>
                <a:ext uri="{FF2B5EF4-FFF2-40B4-BE49-F238E27FC236}">
                  <a16:creationId xmlns:a16="http://schemas.microsoft.com/office/drawing/2014/main" id="{00000000-0008-0000-0000-00000F000000}"/>
                </a:ext>
              </a:extLst>
            </p:cNvPr>
            <p:cNvSpPr/>
            <p:nvPr/>
          </p:nvSpPr>
          <p:spPr>
            <a:xfrm>
              <a:off x="157398" y="468589"/>
              <a:ext cx="223011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母子健康手帳の交付</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83" name="テキスト ボックス 15">
              <a:extLst>
                <a:ext uri="{FF2B5EF4-FFF2-40B4-BE49-F238E27FC236}">
                  <a16:creationId xmlns:a16="http://schemas.microsoft.com/office/drawing/2014/main" id="{00000000-0008-0000-0000-000010000000}"/>
                </a:ext>
              </a:extLst>
            </p:cNvPr>
            <p:cNvSpPr txBox="1"/>
            <p:nvPr/>
          </p:nvSpPr>
          <p:spPr>
            <a:xfrm>
              <a:off x="82517" y="760565"/>
              <a:ext cx="4733925" cy="188611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母子</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健康</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手帳は、妊娠中の経過や出産時の状況、その後の子どもの成長・発達や予防接種</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歴</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などを</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記録</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する大切なものです。妊娠がわかり、医療機関で妊娠届出書の発行を受けたら早めに交付を受けましょう。</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坂本・旧八代市にお住まいの方・</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健康推進課</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毎週　火曜日　　　　　　　　　　　</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千丁・鏡・東陽・泉にお住まいの方・・（鏡保健センター）</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毎月　第２・</a:t>
              </a:r>
              <a:r>
                <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月曜日</a:t>
              </a:r>
              <a:r>
                <a:rPr kumimoji="1" lang="ja-JP" altLang="en-US" sz="900" b="0" i="0" u="none" strike="noStrike" kern="0" cap="none" spc="0" normalizeH="0" baseline="0" noProof="0" dirty="0">
                  <a:ln>
                    <a:noFill/>
                  </a:ln>
                  <a:solidFill>
                    <a:sysClr val="windowText" lastClr="000000"/>
                  </a:solidFill>
                  <a:effectLst/>
                  <a:uLnTx/>
                  <a:uFillTx/>
                  <a:latin typeface="Calibri"/>
                  <a:ea typeface="ＭＳ Ｐゴシック" panose="020B0600070205080204" pitchFamily="50" charset="-128"/>
                  <a:cs typeface="+mn-cs"/>
                </a:rPr>
                <a:t>　　　　　　　　　　　　　　　　　　　　　　　　</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受付時間</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午前９時</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45</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分～午前</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時</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上記の日時に都合の悪い</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方</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は</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、②</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へ連絡してください。</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○医療機関発行の「妊娠届出書」</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〇マイナンバーのわかるもの、本人確認ができるもの</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4" name="正方形/長方形 83">
              <a:extLst>
                <a:ext uri="{FF2B5EF4-FFF2-40B4-BE49-F238E27FC236}">
                  <a16:creationId xmlns:a16="http://schemas.microsoft.com/office/drawing/2014/main" id="{00000000-0008-0000-0000-000011000000}"/>
                </a:ext>
              </a:extLst>
            </p:cNvPr>
            <p:cNvSpPr/>
            <p:nvPr/>
          </p:nvSpPr>
          <p:spPr>
            <a:xfrm>
              <a:off x="2652424" y="534478"/>
              <a:ext cx="2028826" cy="323850"/>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57" name="グループ化 56">
            <a:extLst>
              <a:ext uri="{FF2B5EF4-FFF2-40B4-BE49-F238E27FC236}">
                <a16:creationId xmlns:a16="http://schemas.microsoft.com/office/drawing/2014/main" id="{00000000-0008-0000-0000-000012000000}"/>
              </a:ext>
            </a:extLst>
          </p:cNvPr>
          <p:cNvGrpSpPr/>
          <p:nvPr/>
        </p:nvGrpSpPr>
        <p:grpSpPr>
          <a:xfrm>
            <a:off x="4925990" y="3424063"/>
            <a:ext cx="5101546" cy="1257442"/>
            <a:chOff x="33048" y="3430080"/>
            <a:chExt cx="4733925" cy="1770927"/>
          </a:xfrm>
        </p:grpSpPr>
        <p:sp>
          <p:nvSpPr>
            <p:cNvPr id="77" name="角丸四角形 18">
              <a:extLst>
                <a:ext uri="{FF2B5EF4-FFF2-40B4-BE49-F238E27FC236}">
                  <a16:creationId xmlns:a16="http://schemas.microsoft.com/office/drawing/2014/main" id="{00000000-0008-0000-0000-000013000000}"/>
                </a:ext>
              </a:extLst>
            </p:cNvPr>
            <p:cNvSpPr/>
            <p:nvPr/>
          </p:nvSpPr>
          <p:spPr>
            <a:xfrm>
              <a:off x="33048" y="3430080"/>
              <a:ext cx="4733925" cy="1770927"/>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78" name="正方形/長方形 77">
              <a:extLst>
                <a:ext uri="{FF2B5EF4-FFF2-40B4-BE49-F238E27FC236}">
                  <a16:creationId xmlns:a16="http://schemas.microsoft.com/office/drawing/2014/main" id="{00000000-0008-0000-0000-000014000000}"/>
                </a:ext>
              </a:extLst>
            </p:cNvPr>
            <p:cNvSpPr/>
            <p:nvPr/>
          </p:nvSpPr>
          <p:spPr>
            <a:xfrm>
              <a:off x="155606" y="3534854"/>
              <a:ext cx="2230118" cy="3257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妊婦健康診査</a:t>
              </a:r>
              <a:endParaRPr kumimoji="0" lang="ja-JP" altLang="en-US" sz="1100" b="0" i="0" u="none" strike="noStrike" kern="0" cap="none" spc="0" normalizeH="0" baseline="0" noProof="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79" name="テキスト ボックス 20">
              <a:extLst>
                <a:ext uri="{FF2B5EF4-FFF2-40B4-BE49-F238E27FC236}">
                  <a16:creationId xmlns:a16="http://schemas.microsoft.com/office/drawing/2014/main" id="{00000000-0008-0000-0000-000015000000}"/>
                </a:ext>
              </a:extLst>
            </p:cNvPr>
            <p:cNvSpPr txBox="1"/>
            <p:nvPr/>
          </p:nvSpPr>
          <p:spPr>
            <a:xfrm>
              <a:off x="152855" y="3879592"/>
              <a:ext cx="4591050" cy="111631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妊婦健診は、お母さんとおなかの赤ちゃんの健康を守り、妊娠が順調かどうかをチェックするためのものです。</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健康診査を定期的に受けましょう。</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母子健康手帳の交付時に「妊婦健康診査受診票」を発行します。決められた検査項目の費用を公費で負担します。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里帰りなどで八代市の妊婦健康診査受診票が利用できない病院</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等</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で妊婦健康診査を</a:t>
              </a:r>
              <a:endPar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受けた場合、</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償還払い（</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限度回数・金額の範囲内</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で健診費用の助成を受けることが</a:t>
              </a:r>
              <a:endPar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できます。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0" name="正方形/長方形 79">
              <a:extLst>
                <a:ext uri="{FF2B5EF4-FFF2-40B4-BE49-F238E27FC236}">
                  <a16:creationId xmlns:a16="http://schemas.microsoft.com/office/drawing/2014/main" id="{00000000-0008-0000-0000-000016000000}"/>
                </a:ext>
              </a:extLst>
            </p:cNvPr>
            <p:cNvSpPr/>
            <p:nvPr/>
          </p:nvSpPr>
          <p:spPr>
            <a:xfrm>
              <a:off x="2367485" y="3534854"/>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58" name="グループ化 57">
            <a:extLst>
              <a:ext uri="{FF2B5EF4-FFF2-40B4-BE49-F238E27FC236}">
                <a16:creationId xmlns:a16="http://schemas.microsoft.com/office/drawing/2014/main" id="{00000000-0008-0000-0000-000017000000}"/>
              </a:ext>
            </a:extLst>
          </p:cNvPr>
          <p:cNvGrpSpPr/>
          <p:nvPr/>
        </p:nvGrpSpPr>
        <p:grpSpPr>
          <a:xfrm>
            <a:off x="4973212" y="5564430"/>
            <a:ext cx="5030387" cy="631074"/>
            <a:chOff x="160013" y="5433822"/>
            <a:chExt cx="4644163" cy="606236"/>
          </a:xfrm>
        </p:grpSpPr>
        <p:sp>
          <p:nvSpPr>
            <p:cNvPr id="74" name="正方形/長方形 73">
              <a:extLst>
                <a:ext uri="{FF2B5EF4-FFF2-40B4-BE49-F238E27FC236}">
                  <a16:creationId xmlns:a16="http://schemas.microsoft.com/office/drawing/2014/main" id="{00000000-0008-0000-0000-000019000000}"/>
                </a:ext>
              </a:extLst>
            </p:cNvPr>
            <p:cNvSpPr/>
            <p:nvPr/>
          </p:nvSpPr>
          <p:spPr>
            <a:xfrm>
              <a:off x="160013" y="5475170"/>
              <a:ext cx="2230118" cy="324064"/>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ウェルカムベビー教室</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75" name="テキスト ボックス 25">
              <a:extLst>
                <a:ext uri="{FF2B5EF4-FFF2-40B4-BE49-F238E27FC236}">
                  <a16:creationId xmlns:a16="http://schemas.microsoft.com/office/drawing/2014/main" id="{00000000-0008-0000-0000-00001A000000}"/>
                </a:ext>
              </a:extLst>
            </p:cNvPr>
            <p:cNvSpPr txBox="1"/>
            <p:nvPr/>
          </p:nvSpPr>
          <p:spPr>
            <a:xfrm>
              <a:off x="172507" y="5697612"/>
              <a:ext cx="4631669" cy="342446"/>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子を妊娠中のご家族を対象とした教室です。出産準備やお産のこと、家族の役割や赤ちゃんの特徴などをお話します。（該当される家庭に、案内を発送します。）　</a:t>
              </a:r>
            </a:p>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6" name="正方形/長方形 75">
              <a:extLst>
                <a:ext uri="{FF2B5EF4-FFF2-40B4-BE49-F238E27FC236}">
                  <a16:creationId xmlns:a16="http://schemas.microsoft.com/office/drawing/2014/main" id="{00000000-0008-0000-0000-00001B000000}"/>
                </a:ext>
              </a:extLst>
            </p:cNvPr>
            <p:cNvSpPr/>
            <p:nvPr/>
          </p:nvSpPr>
          <p:spPr>
            <a:xfrm>
              <a:off x="2261827" y="5433822"/>
              <a:ext cx="2430307"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59" name="Picture 6" descr="妊婦健診">
            <a:extLst>
              <a:ext uri="{FF2B5EF4-FFF2-40B4-BE49-F238E27FC236}">
                <a16:creationId xmlns:a16="http://schemas.microsoft.com/office/drawing/2014/main" id="{00000000-0008-0000-0000-00001C0000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7459" y="3232370"/>
            <a:ext cx="653559" cy="52745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kids.wanpug.com/illust/illust187.png">
            <a:extLst>
              <a:ext uri="{FF2B5EF4-FFF2-40B4-BE49-F238E27FC236}">
                <a16:creationId xmlns:a16="http://schemas.microsoft.com/office/drawing/2014/main" id="{00000000-0008-0000-0000-00001D00000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0930" y="94964"/>
            <a:ext cx="698116" cy="635684"/>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a:extLst>
              <a:ext uri="{FF2B5EF4-FFF2-40B4-BE49-F238E27FC236}">
                <a16:creationId xmlns:a16="http://schemas.microsoft.com/office/drawing/2014/main" id="{00000000-0008-0000-0000-000020000000}"/>
              </a:ext>
            </a:extLst>
          </p:cNvPr>
          <p:cNvGrpSpPr/>
          <p:nvPr/>
        </p:nvGrpSpPr>
        <p:grpSpPr>
          <a:xfrm>
            <a:off x="4925361" y="6630245"/>
            <a:ext cx="5095498" cy="1555517"/>
            <a:chOff x="24063" y="7242772"/>
            <a:chExt cx="4733925" cy="1915238"/>
          </a:xfrm>
        </p:grpSpPr>
        <p:sp>
          <p:nvSpPr>
            <p:cNvPr id="69" name="角丸四角形 32">
              <a:extLst>
                <a:ext uri="{FF2B5EF4-FFF2-40B4-BE49-F238E27FC236}">
                  <a16:creationId xmlns:a16="http://schemas.microsoft.com/office/drawing/2014/main" id="{00000000-0008-0000-0000-000021000000}"/>
                </a:ext>
              </a:extLst>
            </p:cNvPr>
            <p:cNvSpPr/>
            <p:nvPr/>
          </p:nvSpPr>
          <p:spPr>
            <a:xfrm>
              <a:off x="24063" y="7242772"/>
              <a:ext cx="4733925" cy="1915238"/>
            </a:xfrm>
            <a:prstGeom prst="roundRect">
              <a:avLst>
                <a:gd name="adj" fmla="val 11083"/>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70" name="正方形/長方形 69">
              <a:extLst>
                <a:ext uri="{FF2B5EF4-FFF2-40B4-BE49-F238E27FC236}">
                  <a16:creationId xmlns:a16="http://schemas.microsoft.com/office/drawing/2014/main" id="{00000000-0008-0000-0000-000022000000}"/>
                </a:ext>
              </a:extLst>
            </p:cNvPr>
            <p:cNvSpPr/>
            <p:nvPr/>
          </p:nvSpPr>
          <p:spPr>
            <a:xfrm>
              <a:off x="163394" y="7251800"/>
              <a:ext cx="2230118" cy="32572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出生届</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71" name="テキスト ボックス 34">
              <a:extLst>
                <a:ext uri="{FF2B5EF4-FFF2-40B4-BE49-F238E27FC236}">
                  <a16:creationId xmlns:a16="http://schemas.microsoft.com/office/drawing/2014/main" id="{00000000-0008-0000-0000-000023000000}"/>
                </a:ext>
              </a:extLst>
            </p:cNvPr>
            <p:cNvSpPr txBox="1"/>
            <p:nvPr/>
          </p:nvSpPr>
          <p:spPr>
            <a:xfrm>
              <a:off x="213578" y="7577528"/>
              <a:ext cx="4534179" cy="1369183"/>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赤ちゃんが生まれたら出生届を提出しましょう。</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期限</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生まれた日を含む</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14</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日以内</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届出先</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父または母の所在地（住所地等）または本籍地　</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子の出生地の戸籍届出窓口</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出生届用紙</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用紙右半分に医師または助産師の証明を受けたもの）</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印鑑</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母子健康手帳</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届出人</a:t>
              </a:r>
              <a:r>
                <a:rPr kumimoji="1"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父または母</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父母が婚姻していない場合は母</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2" name="正方形/長方形 71">
              <a:extLst>
                <a:ext uri="{FF2B5EF4-FFF2-40B4-BE49-F238E27FC236}">
                  <a16:creationId xmlns:a16="http://schemas.microsoft.com/office/drawing/2014/main" id="{00000000-0008-0000-0000-000024000000}"/>
                </a:ext>
              </a:extLst>
            </p:cNvPr>
            <p:cNvSpPr/>
            <p:nvPr/>
          </p:nvSpPr>
          <p:spPr>
            <a:xfrm>
              <a:off x="1564198" y="7351499"/>
              <a:ext cx="3181352" cy="323850"/>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市民課 </a:t>
              </a:r>
              <a:r>
                <a:rPr kumimoji="0" lang="en-US" altLang="ja-JP"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33-4110</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62" name="正方形/長方形 61">
            <a:extLst>
              <a:ext uri="{FF2B5EF4-FFF2-40B4-BE49-F238E27FC236}">
                <a16:creationId xmlns:a16="http://schemas.microsoft.com/office/drawing/2014/main" id="{00000000-0008-0000-0000-000025000000}"/>
              </a:ext>
            </a:extLst>
          </p:cNvPr>
          <p:cNvSpPr/>
          <p:nvPr/>
        </p:nvSpPr>
        <p:spPr>
          <a:xfrm>
            <a:off x="4900976" y="6299294"/>
            <a:ext cx="2238374" cy="359073"/>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w="3175">
                  <a:solidFill>
                    <a:srgbClr val="FF0000"/>
                  </a:solidFill>
                </a:ln>
                <a:solidFill>
                  <a:srgbClr val="FF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rPr>
              <a:t>赤ちゃんが生まれたら</a:t>
            </a:r>
          </a:p>
        </p:txBody>
      </p:sp>
      <p:pic>
        <p:nvPicPr>
          <p:cNvPr id="63" name="Picture 4" descr="http://kids.wanpug.com/illust/illust1977.png">
            <a:extLst>
              <a:ext uri="{FF2B5EF4-FFF2-40B4-BE49-F238E27FC236}">
                <a16:creationId xmlns:a16="http://schemas.microsoft.com/office/drawing/2014/main" id="{00000000-0008-0000-0000-00002600000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04609" y="6342922"/>
            <a:ext cx="561626" cy="519023"/>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グループ化 63">
            <a:extLst>
              <a:ext uri="{FF2B5EF4-FFF2-40B4-BE49-F238E27FC236}">
                <a16:creationId xmlns:a16="http://schemas.microsoft.com/office/drawing/2014/main" id="{00000000-0008-0000-0000-000053000000}"/>
              </a:ext>
            </a:extLst>
          </p:cNvPr>
          <p:cNvGrpSpPr/>
          <p:nvPr/>
        </p:nvGrpSpPr>
        <p:grpSpPr>
          <a:xfrm>
            <a:off x="10318042" y="5983763"/>
            <a:ext cx="4568748" cy="1000003"/>
            <a:chOff x="33049" y="9541307"/>
            <a:chExt cx="4819267" cy="1203151"/>
          </a:xfrm>
        </p:grpSpPr>
        <p:sp>
          <p:nvSpPr>
            <p:cNvPr id="65" name="角丸四角形 83">
              <a:extLst>
                <a:ext uri="{FF2B5EF4-FFF2-40B4-BE49-F238E27FC236}">
                  <a16:creationId xmlns:a16="http://schemas.microsoft.com/office/drawing/2014/main" id="{00000000-0008-0000-0000-000054000000}"/>
                </a:ext>
              </a:extLst>
            </p:cNvPr>
            <p:cNvSpPr/>
            <p:nvPr/>
          </p:nvSpPr>
          <p:spPr>
            <a:xfrm>
              <a:off x="33049" y="9541307"/>
              <a:ext cx="4733925" cy="1203151"/>
            </a:xfrm>
            <a:prstGeom prst="roundRect">
              <a:avLst>
                <a:gd name="adj" fmla="val 14568"/>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00000000-0008-0000-0000-000055000000}"/>
                </a:ext>
              </a:extLst>
            </p:cNvPr>
            <p:cNvSpPr/>
            <p:nvPr/>
          </p:nvSpPr>
          <p:spPr>
            <a:xfrm>
              <a:off x="155488" y="9541308"/>
              <a:ext cx="2230118" cy="350705"/>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ln w="3175">
                    <a:noFill/>
                  </a:ln>
                  <a:solidFill>
                    <a:srgbClr val="C00000"/>
                  </a:solidFill>
                  <a:effectLst>
                    <a:outerShdw blurRad="38100" dist="19050" dir="2700000" algn="tl" rotWithShape="0">
                      <a:sysClr val="windowText" lastClr="000000">
                        <a:alpha val="40000"/>
                      </a:sysClr>
                    </a:outerShdw>
                  </a:effectLst>
                  <a:latin typeface="HGP創英角ﾎﾟｯﾌﾟ体" panose="040B0A00000000000000" pitchFamily="50" charset="-128"/>
                  <a:ea typeface="HGP創英角ﾎﾟｯﾌﾟ体" panose="040B0A00000000000000" pitchFamily="50" charset="-128"/>
                </a:rPr>
                <a:t>産婦</a:t>
              </a: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rPr>
                <a:t>健康診査</a:t>
              </a:r>
            </a:p>
          </p:txBody>
        </p:sp>
        <p:sp>
          <p:nvSpPr>
            <p:cNvPr id="67" name="テキスト ボックス 85">
              <a:extLst>
                <a:ext uri="{FF2B5EF4-FFF2-40B4-BE49-F238E27FC236}">
                  <a16:creationId xmlns:a16="http://schemas.microsoft.com/office/drawing/2014/main" id="{00000000-0008-0000-0000-000056000000}"/>
                </a:ext>
              </a:extLst>
            </p:cNvPr>
            <p:cNvSpPr txBox="1"/>
            <p:nvPr/>
          </p:nvSpPr>
          <p:spPr>
            <a:xfrm>
              <a:off x="105394" y="9888132"/>
              <a:ext cx="4746922" cy="73046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出産後、産科医療機関を退院し、家庭で育児を始めたばかりの産後</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週間の頃は、産婦さんの心と身体へのストレスが大きく、産後うつ等の問題が起こりがちです。この時期に出産した病院で受ける産婦さんのメンタルチェックを含む検診です。</a:t>
              </a:r>
            </a:p>
          </p:txBody>
        </p:sp>
        <p:sp>
          <p:nvSpPr>
            <p:cNvPr id="68" name="正方形/長方形 67">
              <a:extLst>
                <a:ext uri="{FF2B5EF4-FFF2-40B4-BE49-F238E27FC236}">
                  <a16:creationId xmlns:a16="http://schemas.microsoft.com/office/drawing/2014/main" id="{00000000-0008-0000-0000-000057000000}"/>
                </a:ext>
              </a:extLst>
            </p:cNvPr>
            <p:cNvSpPr/>
            <p:nvPr/>
          </p:nvSpPr>
          <p:spPr>
            <a:xfrm>
              <a:off x="2321375" y="9552795"/>
              <a:ext cx="2387929"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5" name="グループ化 84">
            <a:extLst>
              <a:ext uri="{FF2B5EF4-FFF2-40B4-BE49-F238E27FC236}">
                <a16:creationId xmlns:a16="http://schemas.microsoft.com/office/drawing/2014/main" id="{00000000-0008-0000-0000-000037000000}"/>
              </a:ext>
            </a:extLst>
          </p:cNvPr>
          <p:cNvGrpSpPr/>
          <p:nvPr/>
        </p:nvGrpSpPr>
        <p:grpSpPr>
          <a:xfrm>
            <a:off x="10273574" y="263539"/>
            <a:ext cx="4530876" cy="3523340"/>
            <a:chOff x="14961" y="-12708"/>
            <a:chExt cx="4618935" cy="2760881"/>
          </a:xfrm>
        </p:grpSpPr>
        <p:sp>
          <p:nvSpPr>
            <p:cNvPr id="102" name="角丸四角形 55">
              <a:extLst>
                <a:ext uri="{FF2B5EF4-FFF2-40B4-BE49-F238E27FC236}">
                  <a16:creationId xmlns:a16="http://schemas.microsoft.com/office/drawing/2014/main" id="{00000000-0008-0000-0000-000038000000}"/>
                </a:ext>
              </a:extLst>
            </p:cNvPr>
            <p:cNvSpPr/>
            <p:nvPr/>
          </p:nvSpPr>
          <p:spPr>
            <a:xfrm>
              <a:off x="14961" y="-12708"/>
              <a:ext cx="4618935" cy="2539961"/>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03" name="正方形/長方形 102">
              <a:extLst>
                <a:ext uri="{FF2B5EF4-FFF2-40B4-BE49-F238E27FC236}">
                  <a16:creationId xmlns:a16="http://schemas.microsoft.com/office/drawing/2014/main" id="{00000000-0008-0000-0000-000039000000}"/>
                </a:ext>
              </a:extLst>
            </p:cNvPr>
            <p:cNvSpPr/>
            <p:nvPr/>
          </p:nvSpPr>
          <p:spPr>
            <a:xfrm>
              <a:off x="118427" y="32228"/>
              <a:ext cx="2230118" cy="3257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児童手当</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04" name="テキスト ボックス 57">
              <a:extLst>
                <a:ext uri="{FF2B5EF4-FFF2-40B4-BE49-F238E27FC236}">
                  <a16:creationId xmlns:a16="http://schemas.microsoft.com/office/drawing/2014/main" id="{00000000-0008-0000-0000-00003A000000}"/>
                </a:ext>
              </a:extLst>
            </p:cNvPr>
            <p:cNvSpPr txBox="1"/>
            <p:nvPr/>
          </p:nvSpPr>
          <p:spPr>
            <a:xfrm>
              <a:off x="95962" y="376256"/>
              <a:ext cx="4507599" cy="2371917"/>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次代を担う児童の健やかな成長を支援するため、中学校</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修了</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までの</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児童を養育している人に支給</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します</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［支給月額］</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○３歳未満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15,000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○３歳～小学校修了前（第１子・第２子）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（第</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3</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子以降）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15,000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○中学生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10,000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児童を養育している方の所得が所得制限限度額</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以上所得上限限度額未満の場合　　　　　　　</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5,000</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円</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〇</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児童を養育している方の所得が所得上限限度額</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　　　　　　　　以上の場合　　　　　　　　　　　　　　　　　支給なし</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endPar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○受給者や配偶者のマイナンバー、預金通帳またはキャッシュカー</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ドなど</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公務員の方は、勤務先で手続きしてください。</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［支給時期］</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6</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10</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月・２月</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15</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日支給、それぞれ前月分までの４ヶ月分を支給）</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毎年６月に一部の方のみ「現況届」の提出が必要です。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5" name="正方形/長方形 104">
              <a:extLst>
                <a:ext uri="{FF2B5EF4-FFF2-40B4-BE49-F238E27FC236}">
                  <a16:creationId xmlns:a16="http://schemas.microsoft.com/office/drawing/2014/main" id="{00000000-0008-0000-0000-00003B000000}"/>
                </a:ext>
              </a:extLst>
            </p:cNvPr>
            <p:cNvSpPr/>
            <p:nvPr/>
          </p:nvSpPr>
          <p:spPr>
            <a:xfrm>
              <a:off x="2576996" y="55488"/>
              <a:ext cx="202882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6" name="グループ化 85">
            <a:extLst>
              <a:ext uri="{FF2B5EF4-FFF2-40B4-BE49-F238E27FC236}">
                <a16:creationId xmlns:a16="http://schemas.microsoft.com/office/drawing/2014/main" id="{00000000-0008-0000-0000-00003C000000}"/>
              </a:ext>
            </a:extLst>
          </p:cNvPr>
          <p:cNvGrpSpPr/>
          <p:nvPr/>
        </p:nvGrpSpPr>
        <p:grpSpPr>
          <a:xfrm>
            <a:off x="10330405" y="3644795"/>
            <a:ext cx="4440883" cy="2184931"/>
            <a:chOff x="85724" y="3624353"/>
            <a:chExt cx="4667251" cy="2346943"/>
          </a:xfrm>
        </p:grpSpPr>
        <p:sp>
          <p:nvSpPr>
            <p:cNvPr id="98" name="角丸四角形 60">
              <a:extLst>
                <a:ext uri="{FF2B5EF4-FFF2-40B4-BE49-F238E27FC236}">
                  <a16:creationId xmlns:a16="http://schemas.microsoft.com/office/drawing/2014/main" id="{00000000-0008-0000-0000-00003D000000}"/>
                </a:ext>
              </a:extLst>
            </p:cNvPr>
            <p:cNvSpPr/>
            <p:nvPr/>
          </p:nvSpPr>
          <p:spPr>
            <a:xfrm>
              <a:off x="85724" y="3624353"/>
              <a:ext cx="4667251" cy="2346943"/>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99" name="正方形/長方形 98">
              <a:extLst>
                <a:ext uri="{FF2B5EF4-FFF2-40B4-BE49-F238E27FC236}">
                  <a16:creationId xmlns:a16="http://schemas.microsoft.com/office/drawing/2014/main" id="{00000000-0008-0000-0000-00003E000000}"/>
                </a:ext>
              </a:extLst>
            </p:cNvPr>
            <p:cNvSpPr/>
            <p:nvPr/>
          </p:nvSpPr>
          <p:spPr>
            <a:xfrm>
              <a:off x="123967" y="3674369"/>
              <a:ext cx="2230118" cy="328924"/>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こども医療費助成</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00" name="テキスト ボックス 62">
              <a:extLst>
                <a:ext uri="{FF2B5EF4-FFF2-40B4-BE49-F238E27FC236}">
                  <a16:creationId xmlns:a16="http://schemas.microsoft.com/office/drawing/2014/main" id="{00000000-0008-0000-0000-00003F000000}"/>
                </a:ext>
              </a:extLst>
            </p:cNvPr>
            <p:cNvSpPr txBox="1"/>
            <p:nvPr/>
          </p:nvSpPr>
          <p:spPr>
            <a:xfrm>
              <a:off x="85724" y="4032899"/>
              <a:ext cx="4581529" cy="186621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子育て家庭の経済的負担を軽減し、こどもの健康保持と健全な育成を</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図るため、こどもの通院・入院等にかかる医療費を全額助成します。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［対象者］　０歳～</a:t>
              </a:r>
              <a:r>
                <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18</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歳（高校３年生相当）のこども</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医療保険適用分が助成の対象となります、</a:t>
              </a:r>
              <a:endParaRPr kumimoji="0" lang="en-US"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○こどもの健康保険証</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○受給者の預金通帳またはキャッシュカードなど</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［助成方法］</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県内の医療機関の通院や保険調剤薬局の薬剤費は、窓口で無料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です。入院などの場合は、いったん医療機関等にお支払いいただ</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き、助成申請が必要です。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1" name="正方形/長方形 100">
              <a:extLst>
                <a:ext uri="{FF2B5EF4-FFF2-40B4-BE49-F238E27FC236}">
                  <a16:creationId xmlns:a16="http://schemas.microsoft.com/office/drawing/2014/main" id="{00000000-0008-0000-0000-000040000000}"/>
                </a:ext>
              </a:extLst>
            </p:cNvPr>
            <p:cNvSpPr/>
            <p:nvPr/>
          </p:nvSpPr>
          <p:spPr>
            <a:xfrm>
              <a:off x="2638426" y="3690435"/>
              <a:ext cx="2028826" cy="323848"/>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87" name="Picture 2" descr="健康診断の子供と医師のイラスト1">
            <a:extLst>
              <a:ext uri="{FF2B5EF4-FFF2-40B4-BE49-F238E27FC236}">
                <a16:creationId xmlns:a16="http://schemas.microsoft.com/office/drawing/2014/main" id="{00000000-0008-0000-0000-0000410000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011133" y="4681505"/>
            <a:ext cx="480024" cy="677298"/>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グループ化 87">
            <a:extLst>
              <a:ext uri="{FF2B5EF4-FFF2-40B4-BE49-F238E27FC236}">
                <a16:creationId xmlns:a16="http://schemas.microsoft.com/office/drawing/2014/main" id="{00000000-0008-0000-0000-000042000000}"/>
              </a:ext>
            </a:extLst>
          </p:cNvPr>
          <p:cNvGrpSpPr/>
          <p:nvPr/>
        </p:nvGrpSpPr>
        <p:grpSpPr>
          <a:xfrm>
            <a:off x="10344040" y="9585984"/>
            <a:ext cx="4495800" cy="906289"/>
            <a:chOff x="19050" y="7547869"/>
            <a:chExt cx="4733925" cy="1268689"/>
          </a:xfrm>
        </p:grpSpPr>
        <p:sp>
          <p:nvSpPr>
            <p:cNvPr id="94" name="角丸四角形 66">
              <a:extLst>
                <a:ext uri="{FF2B5EF4-FFF2-40B4-BE49-F238E27FC236}">
                  <a16:creationId xmlns:a16="http://schemas.microsoft.com/office/drawing/2014/main" id="{00000000-0008-0000-0000-000043000000}"/>
                </a:ext>
              </a:extLst>
            </p:cNvPr>
            <p:cNvSpPr/>
            <p:nvPr/>
          </p:nvSpPr>
          <p:spPr>
            <a:xfrm>
              <a:off x="19050" y="7547869"/>
              <a:ext cx="4733925" cy="1268689"/>
            </a:xfrm>
            <a:prstGeom prst="roundRect">
              <a:avLst>
                <a:gd name="adj" fmla="val 20219"/>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95" name="正方形/長方形 94">
              <a:extLst>
                <a:ext uri="{FF2B5EF4-FFF2-40B4-BE49-F238E27FC236}">
                  <a16:creationId xmlns:a16="http://schemas.microsoft.com/office/drawing/2014/main" id="{00000000-0008-0000-0000-000044000000}"/>
                </a:ext>
              </a:extLst>
            </p:cNvPr>
            <p:cNvSpPr/>
            <p:nvPr/>
          </p:nvSpPr>
          <p:spPr>
            <a:xfrm>
              <a:off x="115191" y="7560457"/>
              <a:ext cx="2580786" cy="328955"/>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未熟児養育医療の給付</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96" name="テキスト ボックス 68">
              <a:extLst>
                <a:ext uri="{FF2B5EF4-FFF2-40B4-BE49-F238E27FC236}">
                  <a16:creationId xmlns:a16="http://schemas.microsoft.com/office/drawing/2014/main" id="{00000000-0008-0000-0000-000045000000}"/>
                </a:ext>
              </a:extLst>
            </p:cNvPr>
            <p:cNvSpPr txBox="1"/>
            <p:nvPr/>
          </p:nvSpPr>
          <p:spPr>
            <a:xfrm>
              <a:off x="115191" y="7979818"/>
              <a:ext cx="4591050" cy="558049"/>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未熟児（出生体重が</a:t>
              </a:r>
              <a:r>
                <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2,000g</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以下または生活力が特に薄弱）で、</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指定養育医療機関において、</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医師が入院</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養育を必要と認める乳児に対し、必要な入院中の医療費を、こども医療</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費</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助成とあわせて給付</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します</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7" name="正方形/長方形 96">
              <a:extLst>
                <a:ext uri="{FF2B5EF4-FFF2-40B4-BE49-F238E27FC236}">
                  <a16:creationId xmlns:a16="http://schemas.microsoft.com/office/drawing/2014/main" id="{00000000-0008-0000-0000-000046000000}"/>
                </a:ext>
              </a:extLst>
            </p:cNvPr>
            <p:cNvSpPr/>
            <p:nvPr/>
          </p:nvSpPr>
          <p:spPr>
            <a:xfrm>
              <a:off x="2228133" y="7638276"/>
              <a:ext cx="2453405"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9" name="グループ化 88">
            <a:extLst>
              <a:ext uri="{FF2B5EF4-FFF2-40B4-BE49-F238E27FC236}">
                <a16:creationId xmlns:a16="http://schemas.microsoft.com/office/drawing/2014/main" id="{00000000-0008-0000-0000-00004C000000}"/>
              </a:ext>
            </a:extLst>
          </p:cNvPr>
          <p:cNvGrpSpPr/>
          <p:nvPr/>
        </p:nvGrpSpPr>
        <p:grpSpPr>
          <a:xfrm>
            <a:off x="10318042" y="8125882"/>
            <a:ext cx="4495800" cy="1380060"/>
            <a:chOff x="18511" y="8974710"/>
            <a:chExt cx="4733925" cy="1806511"/>
          </a:xfrm>
        </p:grpSpPr>
        <p:sp>
          <p:nvSpPr>
            <p:cNvPr id="90" name="角丸四角形 76">
              <a:extLst>
                <a:ext uri="{FF2B5EF4-FFF2-40B4-BE49-F238E27FC236}">
                  <a16:creationId xmlns:a16="http://schemas.microsoft.com/office/drawing/2014/main" id="{00000000-0008-0000-0000-00004D000000}"/>
                </a:ext>
              </a:extLst>
            </p:cNvPr>
            <p:cNvSpPr/>
            <p:nvPr/>
          </p:nvSpPr>
          <p:spPr>
            <a:xfrm>
              <a:off x="18511" y="8974710"/>
              <a:ext cx="4733925" cy="1806511"/>
            </a:xfrm>
            <a:prstGeom prst="roundRect">
              <a:avLst>
                <a:gd name="adj" fmla="val 16529"/>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91" name="正方形/長方形 90">
              <a:extLst>
                <a:ext uri="{FF2B5EF4-FFF2-40B4-BE49-F238E27FC236}">
                  <a16:creationId xmlns:a16="http://schemas.microsoft.com/office/drawing/2014/main" id="{00000000-0008-0000-0000-00004E000000}"/>
                </a:ext>
              </a:extLst>
            </p:cNvPr>
            <p:cNvSpPr/>
            <p:nvPr/>
          </p:nvSpPr>
          <p:spPr>
            <a:xfrm>
              <a:off x="123627" y="9035614"/>
              <a:ext cx="304758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赤ちゃん訪問</a:t>
              </a:r>
              <a:r>
                <a:rPr kumimoji="0" lang="ja-JP" altLang="en-US" sz="9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（乳児家庭全戸訪問）</a:t>
              </a:r>
              <a:endParaRPr kumimoji="0" lang="ja-JP" altLang="en-US" sz="9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92" name="テキスト ボックス 78">
              <a:extLst>
                <a:ext uri="{FF2B5EF4-FFF2-40B4-BE49-F238E27FC236}">
                  <a16:creationId xmlns:a16="http://schemas.microsoft.com/office/drawing/2014/main" id="{00000000-0008-0000-0000-00004F000000}"/>
                </a:ext>
              </a:extLst>
            </p:cNvPr>
            <p:cNvSpPr txBox="1"/>
            <p:nvPr/>
          </p:nvSpPr>
          <p:spPr>
            <a:xfrm>
              <a:off x="94435" y="9424295"/>
              <a:ext cx="4591050" cy="131392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４か月未満の赤ちゃんがいる全ての家庭を、助産師・保健師が家庭訪問し、母子の健康や育児についての相談や赤ちゃんの体重測定、子育てサービス案内などを行います。</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出生連絡票をもとに</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、事前に</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日程について連絡を</a:t>
              </a: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し</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ます。</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早めの訪問を希望される場合は、直接お電話でご相談ください。</a:t>
              </a:r>
              <a:endParaRPr kumimoji="1"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*出生連絡票：母子健康手帳交付時に配付のはがきサイズの用紙</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3" name="正方形/長方形 92">
              <a:extLst>
                <a:ext uri="{FF2B5EF4-FFF2-40B4-BE49-F238E27FC236}">
                  <a16:creationId xmlns:a16="http://schemas.microsoft.com/office/drawing/2014/main" id="{00000000-0008-0000-0000-000050000000}"/>
                </a:ext>
              </a:extLst>
            </p:cNvPr>
            <p:cNvSpPr/>
            <p:nvPr/>
          </p:nvSpPr>
          <p:spPr>
            <a:xfrm>
              <a:off x="2319892" y="9079486"/>
              <a:ext cx="2346821"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106" name="グループ化 105">
            <a:extLst>
              <a:ext uri="{FF2B5EF4-FFF2-40B4-BE49-F238E27FC236}">
                <a16:creationId xmlns:a16="http://schemas.microsoft.com/office/drawing/2014/main" id="{00000000-0008-0000-0000-000012000000}"/>
              </a:ext>
            </a:extLst>
          </p:cNvPr>
          <p:cNvGrpSpPr/>
          <p:nvPr/>
        </p:nvGrpSpPr>
        <p:grpSpPr>
          <a:xfrm>
            <a:off x="4960124" y="2415681"/>
            <a:ext cx="5065643" cy="953384"/>
            <a:chOff x="33048" y="3401520"/>
            <a:chExt cx="4733925" cy="1830802"/>
          </a:xfrm>
        </p:grpSpPr>
        <p:sp>
          <p:nvSpPr>
            <p:cNvPr id="107" name="角丸四角形 18">
              <a:extLst>
                <a:ext uri="{FF2B5EF4-FFF2-40B4-BE49-F238E27FC236}">
                  <a16:creationId xmlns:a16="http://schemas.microsoft.com/office/drawing/2014/main" id="{00000000-0008-0000-0000-000013000000}"/>
                </a:ext>
              </a:extLst>
            </p:cNvPr>
            <p:cNvSpPr/>
            <p:nvPr/>
          </p:nvSpPr>
          <p:spPr>
            <a:xfrm>
              <a:off x="33048" y="3430080"/>
              <a:ext cx="4733925" cy="1802242"/>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08" name="正方形/長方形 107">
              <a:extLst>
                <a:ext uri="{FF2B5EF4-FFF2-40B4-BE49-F238E27FC236}">
                  <a16:creationId xmlns:a16="http://schemas.microsoft.com/office/drawing/2014/main" id="{00000000-0008-0000-0000-000014000000}"/>
                </a:ext>
              </a:extLst>
            </p:cNvPr>
            <p:cNvSpPr/>
            <p:nvPr/>
          </p:nvSpPr>
          <p:spPr>
            <a:xfrm>
              <a:off x="145938" y="3401520"/>
              <a:ext cx="2230118" cy="675647"/>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ln w="3175">
                    <a:noFill/>
                  </a:ln>
                  <a:solidFill>
                    <a:srgbClr val="C00000"/>
                  </a:solidFill>
                  <a:effectLst>
                    <a:outerShdw blurRad="38100" dist="19050" dir="2700000" algn="tl" rotWithShape="0">
                      <a:sysClr val="windowText" lastClr="000000">
                        <a:alpha val="40000"/>
                      </a:sysClr>
                    </a:outerShdw>
                  </a:effectLst>
                  <a:latin typeface="HGS創英角ﾎﾟｯﾌﾟ体" panose="040B0A00000000000000" pitchFamily="50" charset="-128"/>
                  <a:ea typeface="HGS創英角ﾎﾟｯﾌﾟ体" panose="040B0A00000000000000" pitchFamily="50" charset="-128"/>
                </a:rPr>
                <a:t>出産応援ギフト</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09" name="テキスト ボックス 20">
              <a:extLst>
                <a:ext uri="{FF2B5EF4-FFF2-40B4-BE49-F238E27FC236}">
                  <a16:creationId xmlns:a16="http://schemas.microsoft.com/office/drawing/2014/main" id="{00000000-0008-0000-0000-000015000000}"/>
                </a:ext>
              </a:extLst>
            </p:cNvPr>
            <p:cNvSpPr txBox="1"/>
            <p:nvPr/>
          </p:nvSpPr>
          <p:spPr>
            <a:xfrm>
              <a:off x="115703" y="3913160"/>
              <a:ext cx="4591050" cy="1281134"/>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申請は、妊娠届出時（母子健康手帳交付時と併せて）にご案内します。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○医療機関発行の「妊娠届出書」、妊婦本人名義の口座が確認できるもの</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支給額</a:t>
              </a: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万円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lvl="0" defTabSz="914400">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0" name="正方形/長方形 109">
              <a:extLst>
                <a:ext uri="{FF2B5EF4-FFF2-40B4-BE49-F238E27FC236}">
                  <a16:creationId xmlns:a16="http://schemas.microsoft.com/office/drawing/2014/main" id="{00000000-0008-0000-0000-000016000000}"/>
                </a:ext>
              </a:extLst>
            </p:cNvPr>
            <p:cNvSpPr/>
            <p:nvPr/>
          </p:nvSpPr>
          <p:spPr>
            <a:xfrm>
              <a:off x="2367485" y="3534854"/>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111" name="角丸四角形 18">
            <a:extLst>
              <a:ext uri="{FF2B5EF4-FFF2-40B4-BE49-F238E27FC236}">
                <a16:creationId xmlns:a16="http://schemas.microsoft.com/office/drawing/2014/main" id="{00000000-0008-0000-0000-000013000000}"/>
              </a:ext>
            </a:extLst>
          </p:cNvPr>
          <p:cNvSpPr/>
          <p:nvPr/>
        </p:nvSpPr>
        <p:spPr>
          <a:xfrm>
            <a:off x="4923220" y="5571664"/>
            <a:ext cx="5095498" cy="706696"/>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grpSp>
        <p:nvGrpSpPr>
          <p:cNvPr id="112" name="グループ化 111">
            <a:extLst>
              <a:ext uri="{FF2B5EF4-FFF2-40B4-BE49-F238E27FC236}">
                <a16:creationId xmlns:a16="http://schemas.microsoft.com/office/drawing/2014/main" id="{00000000-0008-0000-0000-00004C000000}"/>
              </a:ext>
            </a:extLst>
          </p:cNvPr>
          <p:cNvGrpSpPr/>
          <p:nvPr/>
        </p:nvGrpSpPr>
        <p:grpSpPr>
          <a:xfrm>
            <a:off x="10330405" y="7103226"/>
            <a:ext cx="4495800" cy="981213"/>
            <a:chOff x="18511" y="8974710"/>
            <a:chExt cx="4733925" cy="1918575"/>
          </a:xfrm>
        </p:grpSpPr>
        <p:sp>
          <p:nvSpPr>
            <p:cNvPr id="113" name="角丸四角形 76">
              <a:extLst>
                <a:ext uri="{FF2B5EF4-FFF2-40B4-BE49-F238E27FC236}">
                  <a16:creationId xmlns:a16="http://schemas.microsoft.com/office/drawing/2014/main" id="{00000000-0008-0000-0000-00004D000000}"/>
                </a:ext>
              </a:extLst>
            </p:cNvPr>
            <p:cNvSpPr/>
            <p:nvPr/>
          </p:nvSpPr>
          <p:spPr>
            <a:xfrm>
              <a:off x="18511" y="8974710"/>
              <a:ext cx="4733925" cy="1806511"/>
            </a:xfrm>
            <a:prstGeom prst="roundRect">
              <a:avLst>
                <a:gd name="adj" fmla="val 16529"/>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14" name="正方形/長方形 113">
              <a:extLst>
                <a:ext uri="{FF2B5EF4-FFF2-40B4-BE49-F238E27FC236}">
                  <a16:creationId xmlns:a16="http://schemas.microsoft.com/office/drawing/2014/main" id="{00000000-0008-0000-0000-00004E000000}"/>
                </a:ext>
              </a:extLst>
            </p:cNvPr>
            <p:cNvSpPr/>
            <p:nvPr/>
          </p:nvSpPr>
          <p:spPr>
            <a:xfrm>
              <a:off x="123627" y="9027079"/>
              <a:ext cx="2955219" cy="60179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rPr>
                <a:t>産後ケア事業</a:t>
              </a:r>
              <a:endPar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endParaRPr>
            </a:p>
          </p:txBody>
        </p:sp>
        <p:sp>
          <p:nvSpPr>
            <p:cNvPr id="115" name="テキスト ボックス 78">
              <a:extLst>
                <a:ext uri="{FF2B5EF4-FFF2-40B4-BE49-F238E27FC236}">
                  <a16:creationId xmlns:a16="http://schemas.microsoft.com/office/drawing/2014/main" id="{00000000-0008-0000-0000-00004F000000}"/>
                </a:ext>
              </a:extLst>
            </p:cNvPr>
            <p:cNvSpPr txBox="1"/>
            <p:nvPr/>
          </p:nvSpPr>
          <p:spPr>
            <a:xfrm>
              <a:off x="89948" y="9579364"/>
              <a:ext cx="4591050" cy="1313921"/>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出産後</a:t>
              </a:r>
              <a:r>
                <a:rPr lang="ja-JP" altLang="en-US" sz="1000" kern="0" dirty="0" err="1">
                  <a:solidFill>
                    <a:sysClr val="windowText" lastClr="000000"/>
                  </a:solidFill>
                  <a:latin typeface="HG丸ｺﾞｼｯｸM-PRO" panose="020F0600000000000000" pitchFamily="50" charset="-128"/>
                  <a:ea typeface="HG丸ｺﾞｼｯｸM-PRO" panose="020F0600000000000000" pitchFamily="50" charset="-128"/>
                </a:rPr>
                <a:t>、</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体調や育児に不安がある方や、ご家庭から十分な育児支援が受けられない等、支援が必要な方を対象に訪問や宿泊による専門職のケアで子育てをサポートします。ひとりで悩まずご相談ください。</a:t>
              </a: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6" name="正方形/長方形 115">
              <a:extLst>
                <a:ext uri="{FF2B5EF4-FFF2-40B4-BE49-F238E27FC236}">
                  <a16:creationId xmlns:a16="http://schemas.microsoft.com/office/drawing/2014/main" id="{00000000-0008-0000-0000-000050000000}"/>
                </a:ext>
              </a:extLst>
            </p:cNvPr>
            <p:cNvSpPr/>
            <p:nvPr/>
          </p:nvSpPr>
          <p:spPr>
            <a:xfrm>
              <a:off x="2292825" y="9154215"/>
              <a:ext cx="2346821" cy="337756"/>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127" name="グループ化 126">
            <a:extLst>
              <a:ext uri="{FF2B5EF4-FFF2-40B4-BE49-F238E27FC236}">
                <a16:creationId xmlns:a16="http://schemas.microsoft.com/office/drawing/2014/main" id="{00000000-0008-0000-0000-000053000000}"/>
              </a:ext>
            </a:extLst>
          </p:cNvPr>
          <p:cNvGrpSpPr/>
          <p:nvPr/>
        </p:nvGrpSpPr>
        <p:grpSpPr>
          <a:xfrm>
            <a:off x="4882526" y="8202561"/>
            <a:ext cx="5186889" cy="1293504"/>
            <a:chOff x="33049" y="9493982"/>
            <a:chExt cx="4802823" cy="1250476"/>
          </a:xfrm>
        </p:grpSpPr>
        <p:sp>
          <p:nvSpPr>
            <p:cNvPr id="128" name="角丸四角形 83">
              <a:extLst>
                <a:ext uri="{FF2B5EF4-FFF2-40B4-BE49-F238E27FC236}">
                  <a16:creationId xmlns:a16="http://schemas.microsoft.com/office/drawing/2014/main" id="{00000000-0008-0000-0000-000054000000}"/>
                </a:ext>
              </a:extLst>
            </p:cNvPr>
            <p:cNvSpPr/>
            <p:nvPr/>
          </p:nvSpPr>
          <p:spPr>
            <a:xfrm>
              <a:off x="33049" y="9541307"/>
              <a:ext cx="4733925" cy="1203151"/>
            </a:xfrm>
            <a:prstGeom prst="roundRect">
              <a:avLst>
                <a:gd name="adj" fmla="val 14568"/>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29" name="正方形/長方形 128">
              <a:extLst>
                <a:ext uri="{FF2B5EF4-FFF2-40B4-BE49-F238E27FC236}">
                  <a16:creationId xmlns:a16="http://schemas.microsoft.com/office/drawing/2014/main" id="{00000000-0008-0000-0000-000055000000}"/>
                </a:ext>
              </a:extLst>
            </p:cNvPr>
            <p:cNvSpPr/>
            <p:nvPr/>
          </p:nvSpPr>
          <p:spPr>
            <a:xfrm>
              <a:off x="155043" y="9513891"/>
              <a:ext cx="2230118" cy="33534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noProof="0" dirty="0">
                  <a:ln w="3175">
                    <a:noFill/>
                  </a:ln>
                  <a:solidFill>
                    <a:srgbClr val="C00000"/>
                  </a:solidFill>
                  <a:effectLst>
                    <a:outerShdw blurRad="38100" dist="19050" dir="2700000" algn="tl" rotWithShape="0">
                      <a:sysClr val="windowText" lastClr="000000">
                        <a:alpha val="40000"/>
                      </a:sysClr>
                    </a:outerShdw>
                  </a:effectLst>
                  <a:latin typeface="HGP創英角ﾎﾟｯﾌﾟ体" panose="040B0A00000000000000" pitchFamily="50" charset="-128"/>
                  <a:ea typeface="HGP創英角ﾎﾟｯﾌﾟ体" panose="040B0A00000000000000" pitchFamily="50" charset="-128"/>
                </a:rPr>
                <a:t>出産祝い金</a:t>
              </a:r>
              <a:endPar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P創英角ﾎﾟｯﾌﾟ体" panose="040B0A00000000000000" pitchFamily="50" charset="-128"/>
                <a:ea typeface="HGP創英角ﾎﾟｯﾌﾟ体" panose="040B0A00000000000000" pitchFamily="50" charset="-128"/>
              </a:endParaRPr>
            </a:p>
          </p:txBody>
        </p:sp>
        <p:sp>
          <p:nvSpPr>
            <p:cNvPr id="130" name="テキスト ボックス 85">
              <a:extLst>
                <a:ext uri="{FF2B5EF4-FFF2-40B4-BE49-F238E27FC236}">
                  <a16:creationId xmlns:a16="http://schemas.microsoft.com/office/drawing/2014/main" id="{00000000-0008-0000-0000-000056000000}"/>
                </a:ext>
              </a:extLst>
            </p:cNvPr>
            <p:cNvSpPr txBox="1"/>
            <p:nvPr/>
          </p:nvSpPr>
          <p:spPr>
            <a:xfrm>
              <a:off x="88950" y="9780665"/>
              <a:ext cx="4746922" cy="88921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令和４年４月１日以降に生まれたお子様を対象に出産祝い金を交付します。</a:t>
              </a:r>
              <a:endPar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支給額</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　第１子</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３万円、第２子</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５万円、第３子以降</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１０万円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支給対象</a:t>
              </a: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　</a:t>
              </a:r>
              <a:r>
                <a:rPr kumimoji="0" lang="ja-JP" altLang="en-US" sz="9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rPr>
                <a:t>〇対象新生児を監護・養育している方</a:t>
              </a:r>
              <a:endParaRPr kumimoji="0" lang="en-US" altLang="ja-JP" sz="9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900" b="1" kern="0" dirty="0">
                  <a:solidFill>
                    <a:sysClr val="windowText" lastClr="000000"/>
                  </a:solidFill>
                  <a:latin typeface="HG丸ｺﾞｼｯｸM-PRO" panose="020F0600000000000000" pitchFamily="50" charset="-128"/>
                  <a:ea typeface="HG丸ｺﾞｼｯｸM-PRO" panose="020F0600000000000000" pitchFamily="50" charset="-128"/>
                </a:rPr>
                <a:t>　</a:t>
              </a:r>
              <a:r>
                <a:rPr lang="ja-JP" altLang="en-US" sz="900" kern="0" dirty="0">
                  <a:solidFill>
                    <a:sysClr val="windowText" lastClr="000000"/>
                  </a:solidFill>
                  <a:latin typeface="HG丸ｺﾞｼｯｸM-PRO" panose="020F0600000000000000" pitchFamily="50" charset="-128"/>
                  <a:ea typeface="HG丸ｺﾞｼｯｸM-PRO" panose="020F0600000000000000" pitchFamily="50" charset="-128"/>
                </a:rPr>
                <a:t>〇本市に住民登録があり、対象新生児も同一世帯であること</a:t>
              </a:r>
              <a:endParaRPr kumimoji="0" lang="ja-JP" altLang="en-US" sz="9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endParaRPr>
            </a:p>
          </p:txBody>
        </p:sp>
        <p:sp>
          <p:nvSpPr>
            <p:cNvPr id="131" name="正方形/長方形 130">
              <a:extLst>
                <a:ext uri="{FF2B5EF4-FFF2-40B4-BE49-F238E27FC236}">
                  <a16:creationId xmlns:a16="http://schemas.microsoft.com/office/drawing/2014/main" id="{00000000-0008-0000-0000-000057000000}"/>
                </a:ext>
              </a:extLst>
            </p:cNvPr>
            <p:cNvSpPr/>
            <p:nvPr/>
          </p:nvSpPr>
          <p:spPr>
            <a:xfrm>
              <a:off x="2216363" y="9493982"/>
              <a:ext cx="2387929"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kern="0" dirty="0">
                  <a:ln w="3175">
                    <a:noFill/>
                  </a:ln>
                  <a:solidFill>
                    <a:sysClr val="windowText" lastClr="000000"/>
                  </a:solidFill>
                  <a:effectLst>
                    <a:outerShdw blurRad="38100" dist="19050" dir="2700000" algn="tl" rotWithShape="0">
                      <a:sysClr val="windowText" lastClr="000000">
                        <a:alpha val="40000"/>
                      </a:sys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3" name="コンテンツ プレースホルダー 4">
            <a:extLst>
              <a:ext uri="{FF2B5EF4-FFF2-40B4-BE49-F238E27FC236}">
                <a16:creationId xmlns:a16="http://schemas.microsoft.com/office/drawing/2014/main" id="{72EF19DE-4A20-9024-F150-0CA37EF824C0}"/>
              </a:ext>
            </a:extLst>
          </p:cNvPr>
          <p:cNvPicPr>
            <a:picLocks noChangeAspect="1"/>
          </p:cNvPicPr>
          <p:nvPr/>
        </p:nvPicPr>
        <p:blipFill rotWithShape="1">
          <a:blip r:embed="rId13"/>
          <a:srcRect l="52820" t="40687" r="33506" b="34563"/>
          <a:stretch/>
        </p:blipFill>
        <p:spPr>
          <a:xfrm>
            <a:off x="3810757" y="2639814"/>
            <a:ext cx="555866" cy="565973"/>
          </a:xfrm>
          <a:prstGeom prst="rect">
            <a:avLst/>
          </a:prstGeom>
        </p:spPr>
      </p:pic>
      <p:grpSp>
        <p:nvGrpSpPr>
          <p:cNvPr id="2" name="グループ化 1">
            <a:extLst>
              <a:ext uri="{FF2B5EF4-FFF2-40B4-BE49-F238E27FC236}">
                <a16:creationId xmlns:a16="http://schemas.microsoft.com/office/drawing/2014/main" id="{A119E13C-68CC-43B2-0FC6-FD235098973F}"/>
              </a:ext>
            </a:extLst>
          </p:cNvPr>
          <p:cNvGrpSpPr/>
          <p:nvPr/>
        </p:nvGrpSpPr>
        <p:grpSpPr>
          <a:xfrm>
            <a:off x="4925165" y="4719170"/>
            <a:ext cx="5088564" cy="772393"/>
            <a:chOff x="33048" y="3400240"/>
            <a:chExt cx="4733925" cy="1695595"/>
          </a:xfrm>
        </p:grpSpPr>
        <p:sp>
          <p:nvSpPr>
            <p:cNvPr id="4" name="角丸四角形 18">
              <a:extLst>
                <a:ext uri="{FF2B5EF4-FFF2-40B4-BE49-F238E27FC236}">
                  <a16:creationId xmlns:a16="http://schemas.microsoft.com/office/drawing/2014/main" id="{F3943D4E-535C-3A38-D935-523490C91008}"/>
                </a:ext>
              </a:extLst>
            </p:cNvPr>
            <p:cNvSpPr/>
            <p:nvPr/>
          </p:nvSpPr>
          <p:spPr>
            <a:xfrm>
              <a:off x="33048" y="3430080"/>
              <a:ext cx="4733925" cy="1665755"/>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17E20AEA-EB07-7DC9-D568-7602B26A3F19}"/>
                </a:ext>
              </a:extLst>
            </p:cNvPr>
            <p:cNvSpPr/>
            <p:nvPr/>
          </p:nvSpPr>
          <p:spPr>
            <a:xfrm>
              <a:off x="155606" y="3400240"/>
              <a:ext cx="2230118" cy="3257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創英角ﾎﾟｯﾌﾟ体" panose="040B0A00000000000000" pitchFamily="50" charset="-128"/>
                  <a:ea typeface="HGS創英角ﾎﾟｯﾌﾟ体" panose="040B0A00000000000000" pitchFamily="50" charset="-128"/>
                  <a:cs typeface="+mn-cs"/>
                </a:rPr>
                <a:t>妊婦歯科健康診査</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6" name="テキスト ボックス 20">
              <a:extLst>
                <a:ext uri="{FF2B5EF4-FFF2-40B4-BE49-F238E27FC236}">
                  <a16:creationId xmlns:a16="http://schemas.microsoft.com/office/drawing/2014/main" id="{67315806-08D1-D3E6-2752-53355A22D1B9}"/>
                </a:ext>
              </a:extLst>
            </p:cNvPr>
            <p:cNvSpPr txBox="1"/>
            <p:nvPr/>
          </p:nvSpPr>
          <p:spPr>
            <a:xfrm>
              <a:off x="155606" y="3906598"/>
              <a:ext cx="4591050" cy="800548"/>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defRPr/>
              </a:pPr>
              <a:r>
                <a:rPr kumimoji="1"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母子健康手帳の交付時に「妊婦歯科健診受診票」を発行します。</a:t>
              </a:r>
              <a:endParaRPr kumimoji="1"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endParaRPr>
            </a:p>
            <a:p>
              <a:pPr lvl="0" defTabSz="914400">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歯周病は、歯を失う原因の他に早産や低体重児出生を引き起こす原因の１つです。</a:t>
              </a:r>
              <a:r>
                <a:rPr kumimoji="1"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つわりが落ち着いたら妊婦歯科健診を</a:t>
              </a:r>
              <a:r>
                <a:rPr kumimoji="1"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受けましょう。</a:t>
              </a:r>
              <a:r>
                <a:rPr kumimoji="1" lang="ja-JP" altLang="en-US"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endParaRPr kumimoji="0" lang="ja-JP" altLang="ja-JP" sz="9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a:extLst>
                <a:ext uri="{FF2B5EF4-FFF2-40B4-BE49-F238E27FC236}">
                  <a16:creationId xmlns:a16="http://schemas.microsoft.com/office/drawing/2014/main" id="{F13E09EC-438F-21AA-0DFF-628CF377631D}"/>
                </a:ext>
              </a:extLst>
            </p:cNvPr>
            <p:cNvSpPr/>
            <p:nvPr/>
          </p:nvSpPr>
          <p:spPr>
            <a:xfrm>
              <a:off x="2367485" y="3534854"/>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 name="グループ化 7">
            <a:extLst>
              <a:ext uri="{FF2B5EF4-FFF2-40B4-BE49-F238E27FC236}">
                <a16:creationId xmlns:a16="http://schemas.microsoft.com/office/drawing/2014/main" id="{F7422020-3A79-32FC-DB66-9B89AD3731BA}"/>
              </a:ext>
            </a:extLst>
          </p:cNvPr>
          <p:cNvGrpSpPr/>
          <p:nvPr/>
        </p:nvGrpSpPr>
        <p:grpSpPr>
          <a:xfrm>
            <a:off x="4910111" y="9551106"/>
            <a:ext cx="5065643" cy="992271"/>
            <a:chOff x="31994" y="3294979"/>
            <a:chExt cx="4733925" cy="1838281"/>
          </a:xfrm>
        </p:grpSpPr>
        <p:sp>
          <p:nvSpPr>
            <p:cNvPr id="9" name="角丸四角形 18">
              <a:extLst>
                <a:ext uri="{FF2B5EF4-FFF2-40B4-BE49-F238E27FC236}">
                  <a16:creationId xmlns:a16="http://schemas.microsoft.com/office/drawing/2014/main" id="{C248429D-D7EB-6B83-38CE-C061D8EAF659}"/>
                </a:ext>
              </a:extLst>
            </p:cNvPr>
            <p:cNvSpPr/>
            <p:nvPr/>
          </p:nvSpPr>
          <p:spPr>
            <a:xfrm>
              <a:off x="31994" y="3331557"/>
              <a:ext cx="4733925" cy="1801703"/>
            </a:xfrm>
            <a:prstGeom prst="roundRect">
              <a:avLst>
                <a:gd name="adj" fmla="val 8810"/>
              </a:avLst>
            </a:prstGeom>
            <a:no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sysClr val="window" lastClr="FFFFFF"/>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91AFD336-8674-FF77-86D4-93C7A04910C9}"/>
                </a:ext>
              </a:extLst>
            </p:cNvPr>
            <p:cNvSpPr/>
            <p:nvPr/>
          </p:nvSpPr>
          <p:spPr>
            <a:xfrm>
              <a:off x="142480" y="3294979"/>
              <a:ext cx="2230118" cy="5910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ln w="3175">
                    <a:noFill/>
                  </a:ln>
                  <a:solidFill>
                    <a:srgbClr val="C00000"/>
                  </a:solidFill>
                  <a:effectLst>
                    <a:outerShdw blurRad="38100" dist="19050" dir="2700000" algn="tl" rotWithShape="0">
                      <a:sysClr val="windowText" lastClr="000000">
                        <a:alpha val="40000"/>
                      </a:sysClr>
                    </a:outerShdw>
                  </a:effectLst>
                  <a:latin typeface="HGS創英角ﾎﾟｯﾌﾟ体" panose="040B0A00000000000000" pitchFamily="50" charset="-128"/>
                  <a:ea typeface="HGS創英角ﾎﾟｯﾌﾟ体" panose="040B0A00000000000000" pitchFamily="50" charset="-128"/>
                </a:rPr>
                <a:t>子育て応援ギフト</a:t>
              </a:r>
              <a:endParaRPr kumimoji="0" lang="ja-JP" altLang="en-US" sz="1100" b="0" i="0" u="none" strike="noStrike" kern="0" cap="none" spc="0" normalizeH="0" baseline="0" noProof="0" dirty="0">
                <a:ln w="3175">
                  <a:noFill/>
                </a:ln>
                <a:solidFill>
                  <a:srgbClr val="C00000"/>
                </a:solidFill>
                <a:effectLst>
                  <a:outerShdw blurRad="38100" dist="19050" dir="2700000" algn="tl" rotWithShape="0">
                    <a:sysClr val="windowText" lastClr="000000">
                      <a:alpha val="40000"/>
                    </a:sysClr>
                  </a:outerShdw>
                </a:effectLst>
                <a:uLnTx/>
                <a:uFillTx/>
                <a:latin typeface="HGSｺﾞｼｯｸM" panose="020B0600000000000000" pitchFamily="50" charset="-128"/>
                <a:ea typeface="HGSｺﾞｼｯｸM" panose="020B0600000000000000" pitchFamily="50" charset="-128"/>
                <a:cs typeface="+mn-cs"/>
              </a:endParaRPr>
            </a:p>
          </p:txBody>
        </p:sp>
        <p:sp>
          <p:nvSpPr>
            <p:cNvPr id="11" name="テキスト ボックス 20">
              <a:extLst>
                <a:ext uri="{FF2B5EF4-FFF2-40B4-BE49-F238E27FC236}">
                  <a16:creationId xmlns:a16="http://schemas.microsoft.com/office/drawing/2014/main" id="{43A77587-C484-6E21-A9AD-5D2367DC1605}"/>
                </a:ext>
              </a:extLst>
            </p:cNvPr>
            <p:cNvSpPr txBox="1"/>
            <p:nvPr/>
          </p:nvSpPr>
          <p:spPr>
            <a:xfrm>
              <a:off x="124824" y="3735909"/>
              <a:ext cx="4591050" cy="138099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lvl="0" defTabSz="914400">
                <a:defRPr/>
              </a:pP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申請は、出生届出時にご案内します。支給は赤ちゃん訪問後になります。</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支給対象者</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養育者</a:t>
              </a:r>
              <a:endParaRPr kumimoji="0" lang="en-US" altLang="ja-JP" sz="10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手続きに必要なもの</a:t>
              </a:r>
              <a:r>
                <a:rPr kumimoji="0" lang="en-US" altLang="ja-JP"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1000" b="1"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100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養育者</a:t>
              </a:r>
              <a:r>
                <a:rPr kumimoji="0" lang="ja-JP" altLang="en-US"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名義の口座が確認できるもの</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支給額</a:t>
              </a:r>
              <a:r>
                <a:rPr lang="en-US" altLang="ja-JP" sz="1000" b="1" kern="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1000" b="1" kern="0" dirty="0">
                  <a:solidFill>
                    <a:sysClr val="windowText" lastClr="000000"/>
                  </a:solidFill>
                  <a:latin typeface="HG丸ｺﾞｼｯｸM-PRO" panose="020F0600000000000000" pitchFamily="50" charset="-128"/>
                  <a:ea typeface="HG丸ｺﾞｼｯｸM-PRO" panose="020F0600000000000000" pitchFamily="50" charset="-128"/>
                </a:rPr>
                <a:t>　</a:t>
              </a:r>
              <a:r>
                <a:rPr lang="en-US" altLang="ja-JP" sz="1000" kern="0" dirty="0">
                  <a:solidFill>
                    <a:sysClr val="windowText" lastClr="000000"/>
                  </a:solidFill>
                  <a:latin typeface="HG丸ｺﾞｼｯｸM-PRO" panose="020F0600000000000000" pitchFamily="50" charset="-128"/>
                  <a:ea typeface="HG丸ｺﾞｼｯｸM-PRO" panose="020F0600000000000000" pitchFamily="50" charset="-128"/>
                </a:rPr>
                <a:t>5</a:t>
              </a:r>
              <a:r>
                <a:rPr lang="ja-JP" altLang="en-US" sz="1000" kern="0" dirty="0">
                  <a:solidFill>
                    <a:sysClr val="windowText" lastClr="000000"/>
                  </a:solidFill>
                  <a:latin typeface="HG丸ｺﾞｼｯｸM-PRO" panose="020F0600000000000000" pitchFamily="50" charset="-128"/>
                  <a:ea typeface="HG丸ｺﾞｼｯｸM-PRO" panose="020F0600000000000000" pitchFamily="50" charset="-128"/>
                </a:rPr>
                <a:t>万円</a:t>
              </a:r>
              <a:endParaRPr kumimoji="0" lang="en-US"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lvl="0" defTabSz="914400">
                <a:defRPr/>
              </a:pPr>
              <a:endParaRPr kumimoji="0" lang="ja-JP" altLang="ja-JP" sz="10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正方形/長方形 11">
              <a:extLst>
                <a:ext uri="{FF2B5EF4-FFF2-40B4-BE49-F238E27FC236}">
                  <a16:creationId xmlns:a16="http://schemas.microsoft.com/office/drawing/2014/main" id="{68A2BB20-DF1F-EC63-4B60-F605175D594D}"/>
                </a:ext>
              </a:extLst>
            </p:cNvPr>
            <p:cNvSpPr/>
            <p:nvPr/>
          </p:nvSpPr>
          <p:spPr>
            <a:xfrm>
              <a:off x="2366284" y="3419702"/>
              <a:ext cx="231376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手続き・問合せは </a:t>
              </a:r>
              <a:r>
                <a:rPr kumimoji="0" lang="ja-JP" altLang="en-US" sz="16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0" lang="ja-JP" altLang="en-US" sz="1100" b="0" i="0" u="none" strike="noStrike" kern="0" cap="none" spc="0" normalizeH="0" baseline="0" noProof="0" dirty="0">
                  <a:ln w="3175">
                    <a:noFill/>
                  </a:ln>
                  <a:solidFill>
                    <a:sysClr val="windowText" lastClr="000000"/>
                  </a:solidFill>
                  <a:effectLst>
                    <a:outerShdw blurRad="38100" dist="19050" dir="2700000" algn="tl" rotWithShape="0">
                      <a:sysClr val="windowText" lastClr="000000">
                        <a:alpha val="40000"/>
                      </a:sys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へ</a:t>
              </a:r>
            </a:p>
          </p:txBody>
        </p:sp>
      </p:grpSp>
    </p:spTree>
    <p:extLst>
      <p:ext uri="{BB962C8B-B14F-4D97-AF65-F5344CB8AC3E}">
        <p14:creationId xmlns:p14="http://schemas.microsoft.com/office/powerpoint/2010/main" val="2172326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00000000-0008-0000-0000-000005000000}"/>
              </a:ext>
            </a:extLst>
          </p:cNvPr>
          <p:cNvSpPr/>
          <p:nvPr/>
        </p:nvSpPr>
        <p:spPr>
          <a:xfrm>
            <a:off x="222853" y="5025539"/>
            <a:ext cx="4217957" cy="988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43" name="正方形/長方形 42">
            <a:extLst>
              <a:ext uri="{FF2B5EF4-FFF2-40B4-BE49-F238E27FC236}">
                <a16:creationId xmlns:a16="http://schemas.microsoft.com/office/drawing/2014/main" id="{00000000-0008-0000-0000-000006000000}"/>
              </a:ext>
            </a:extLst>
          </p:cNvPr>
          <p:cNvSpPr/>
          <p:nvPr/>
        </p:nvSpPr>
        <p:spPr>
          <a:xfrm>
            <a:off x="201942" y="340835"/>
            <a:ext cx="4217957" cy="988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nvGrpSpPr>
          <p:cNvPr id="44" name="グループ化 43">
            <a:extLst>
              <a:ext uri="{FF2B5EF4-FFF2-40B4-BE49-F238E27FC236}">
                <a16:creationId xmlns:a16="http://schemas.microsoft.com/office/drawing/2014/main" id="{00000000-0008-0000-0000-000047000000}"/>
              </a:ext>
            </a:extLst>
          </p:cNvPr>
          <p:cNvGrpSpPr/>
          <p:nvPr/>
        </p:nvGrpSpPr>
        <p:grpSpPr>
          <a:xfrm>
            <a:off x="141105" y="607699"/>
            <a:ext cx="4338032" cy="1572602"/>
            <a:chOff x="14897" y="412672"/>
            <a:chExt cx="4733925" cy="1641435"/>
          </a:xfrm>
        </p:grpSpPr>
        <p:sp>
          <p:nvSpPr>
            <p:cNvPr id="76" name="角丸四角形 71">
              <a:extLst>
                <a:ext uri="{FF2B5EF4-FFF2-40B4-BE49-F238E27FC236}">
                  <a16:creationId xmlns:a16="http://schemas.microsoft.com/office/drawing/2014/main" id="{00000000-0008-0000-0000-000048000000}"/>
                </a:ext>
              </a:extLst>
            </p:cNvPr>
            <p:cNvSpPr/>
            <p:nvPr/>
          </p:nvSpPr>
          <p:spPr>
            <a:xfrm>
              <a:off x="14897" y="412672"/>
              <a:ext cx="4733925" cy="1641435"/>
            </a:xfrm>
            <a:prstGeom prst="roundRect">
              <a:avLst>
                <a:gd name="adj" fmla="val 12772"/>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7" name="正方形/長方形 76">
              <a:extLst>
                <a:ext uri="{FF2B5EF4-FFF2-40B4-BE49-F238E27FC236}">
                  <a16:creationId xmlns:a16="http://schemas.microsoft.com/office/drawing/2014/main" id="{00000000-0008-0000-0000-000049000000}"/>
                </a:ext>
              </a:extLst>
            </p:cNvPr>
            <p:cNvSpPr/>
            <p:nvPr/>
          </p:nvSpPr>
          <p:spPr>
            <a:xfrm>
              <a:off x="147085" y="439435"/>
              <a:ext cx="223011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乳幼児健診</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78" name="テキスト ボックス 73">
              <a:extLst>
                <a:ext uri="{FF2B5EF4-FFF2-40B4-BE49-F238E27FC236}">
                  <a16:creationId xmlns:a16="http://schemas.microsoft.com/office/drawing/2014/main" id="{00000000-0008-0000-0000-00004A000000}"/>
                </a:ext>
              </a:extLst>
            </p:cNvPr>
            <p:cNvSpPr txBox="1"/>
            <p:nvPr/>
          </p:nvSpPr>
          <p:spPr>
            <a:xfrm>
              <a:off x="82131" y="795535"/>
              <a:ext cx="4581528" cy="122820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乳幼児期の発育状況</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の</a:t>
              </a:r>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確認</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と育児相談の場として</a:t>
              </a:r>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健康診査を行います。対象時期になりましたら、案内をお送りします。</a:t>
              </a:r>
              <a:endPar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4</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ヶ月児健診</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坂本・旧八代市にお住まいの方</a:t>
              </a:r>
              <a:r>
                <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7</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ヶ月児健診</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ysClr val="windowText" lastClr="000000"/>
                  </a:solidFill>
                  <a:latin typeface="HG丸ｺﾞｼｯｸM-PRO" panose="020F0600000000000000" pitchFamily="50" charset="-128"/>
                  <a:ea typeface="HG丸ｺﾞｼｯｸM-PRO" panose="020F0600000000000000" pitchFamily="50" charset="-128"/>
                </a:rPr>
                <a:t>健康推進課</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へ</a:t>
              </a:r>
              <a:endPar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○２歳児歯科健診　</a:t>
              </a:r>
              <a:endPar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1</a:t>
              </a:r>
              <a:r>
                <a:rPr kumimoji="1" lang="ja-JP" altLang="en-US" sz="1000" b="1"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歳６ヶ月児健診</a:t>
              </a:r>
              <a:r>
                <a:rPr kumimoji="1" lang="ja-JP" altLang="en-US"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dirty="0">
                  <a:solidFill>
                    <a:sysClr val="windowText" lastClr="000000"/>
                  </a:solidFill>
                  <a:effectLst/>
                  <a:latin typeface="HG丸ｺﾞｼｯｸM-PRO" panose="020F0600000000000000" pitchFamily="50" charset="-128"/>
                  <a:ea typeface="HG丸ｺﾞｼｯｸM-PRO" panose="020F0600000000000000" pitchFamily="50" charset="-128"/>
                  <a:cs typeface="+mn-cs"/>
                </a:rPr>
                <a:t>千丁・</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鏡・東陽・泉にお住まいの方</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○３歳児健診</a:t>
              </a:r>
              <a:r>
                <a:rPr kumimoji="1" lang="ja-JP" altLang="en-US" sz="1000" b="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→鏡保健センターへ</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79" name="正方形/長方形 78">
              <a:extLst>
                <a:ext uri="{FF2B5EF4-FFF2-40B4-BE49-F238E27FC236}">
                  <a16:creationId xmlns:a16="http://schemas.microsoft.com/office/drawing/2014/main" id="{00000000-0008-0000-0000-00004B000000}"/>
                </a:ext>
              </a:extLst>
            </p:cNvPr>
            <p:cNvSpPr/>
            <p:nvPr/>
          </p:nvSpPr>
          <p:spPr>
            <a:xfrm>
              <a:off x="2349259" y="475712"/>
              <a:ext cx="2314400"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45" name="正方形/長方形 44">
            <a:extLst>
              <a:ext uri="{FF2B5EF4-FFF2-40B4-BE49-F238E27FC236}">
                <a16:creationId xmlns:a16="http://schemas.microsoft.com/office/drawing/2014/main" id="{00000000-0008-0000-0000-000051000000}"/>
              </a:ext>
            </a:extLst>
          </p:cNvPr>
          <p:cNvSpPr/>
          <p:nvPr/>
        </p:nvSpPr>
        <p:spPr>
          <a:xfrm>
            <a:off x="126161" y="143506"/>
            <a:ext cx="2031325"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乳幼児期になったら</a:t>
            </a:r>
          </a:p>
        </p:txBody>
      </p:sp>
      <p:pic>
        <p:nvPicPr>
          <p:cNvPr id="46" name="Picture 2" descr="赤ちゃんの体重測定のイラスト">
            <a:extLst>
              <a:ext uri="{FF2B5EF4-FFF2-40B4-BE49-F238E27FC236}">
                <a16:creationId xmlns:a16="http://schemas.microsoft.com/office/drawing/2014/main" id="{00000000-0008-0000-0000-00005200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497" y="501488"/>
            <a:ext cx="505677" cy="440018"/>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グループ化 67">
            <a:extLst>
              <a:ext uri="{FF2B5EF4-FFF2-40B4-BE49-F238E27FC236}">
                <a16:creationId xmlns:a16="http://schemas.microsoft.com/office/drawing/2014/main" id="{00000000-0008-0000-0000-000059000000}"/>
              </a:ext>
            </a:extLst>
          </p:cNvPr>
          <p:cNvGrpSpPr/>
          <p:nvPr/>
        </p:nvGrpSpPr>
        <p:grpSpPr>
          <a:xfrm>
            <a:off x="150517" y="2285421"/>
            <a:ext cx="4341557" cy="1328435"/>
            <a:chOff x="15456" y="2383372"/>
            <a:chExt cx="4733925" cy="1729416"/>
          </a:xfrm>
        </p:grpSpPr>
        <p:sp>
          <p:nvSpPr>
            <p:cNvPr id="72" name="角丸四角形 92">
              <a:extLst>
                <a:ext uri="{FF2B5EF4-FFF2-40B4-BE49-F238E27FC236}">
                  <a16:creationId xmlns:a16="http://schemas.microsoft.com/office/drawing/2014/main" id="{00000000-0008-0000-0000-00005D000000}"/>
                </a:ext>
              </a:extLst>
            </p:cNvPr>
            <p:cNvSpPr/>
            <p:nvPr/>
          </p:nvSpPr>
          <p:spPr>
            <a:xfrm>
              <a:off x="15456" y="2383372"/>
              <a:ext cx="4733925" cy="1729416"/>
            </a:xfrm>
            <a:prstGeom prst="roundRect">
              <a:avLst>
                <a:gd name="adj" fmla="val 11386"/>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73" name="正方形/長方形 72">
              <a:extLst>
                <a:ext uri="{FF2B5EF4-FFF2-40B4-BE49-F238E27FC236}">
                  <a16:creationId xmlns:a16="http://schemas.microsoft.com/office/drawing/2014/main" id="{00000000-0008-0000-0000-00005E000000}"/>
                </a:ext>
              </a:extLst>
            </p:cNvPr>
            <p:cNvSpPr/>
            <p:nvPr/>
          </p:nvSpPr>
          <p:spPr>
            <a:xfrm>
              <a:off x="137274" y="2413747"/>
              <a:ext cx="3899870" cy="27911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すまいる広場（離乳食と子育て相談）</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74" name="テキスト ボックス 94">
              <a:extLst>
                <a:ext uri="{FF2B5EF4-FFF2-40B4-BE49-F238E27FC236}">
                  <a16:creationId xmlns:a16="http://schemas.microsoft.com/office/drawing/2014/main" id="{00000000-0008-0000-0000-00005F000000}"/>
                </a:ext>
              </a:extLst>
            </p:cNvPr>
            <p:cNvSpPr txBox="1"/>
            <p:nvPr/>
          </p:nvSpPr>
          <p:spPr>
            <a:xfrm>
              <a:off x="73286" y="3130070"/>
              <a:ext cx="4661132" cy="6426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栄養士による離乳食の講話と、保健師による子育て相談を行う教室です。日程は乳幼児健診時配布チラシ及び広報誌でお知らせします。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（要予約。感染症対策のため定員あり）</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endParaRPr>
            </a:p>
            <a:p>
              <a:pPr rtl="0" eaLnBrk="1" latinLnBrk="0" hangingPunct="1"/>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新型コロナウイルス感染症の影響により、開催を見合わせる場合があります。</a:t>
              </a:r>
              <a:endParaRPr lang="ja-JP" altLang="ja-JP" sz="900" dirty="0">
                <a:effectLst/>
                <a:latin typeface="HG丸ｺﾞｼｯｸM-PRO" panose="020F0600000000000000" pitchFamily="50" charset="-128"/>
                <a:ea typeface="HG丸ｺﾞｼｯｸM-PRO" panose="020F0600000000000000" pitchFamily="50" charset="-128"/>
              </a:endParaRPr>
            </a:p>
          </p:txBody>
        </p:sp>
        <p:sp>
          <p:nvSpPr>
            <p:cNvPr id="75" name="正方形/長方形 74">
              <a:extLst>
                <a:ext uri="{FF2B5EF4-FFF2-40B4-BE49-F238E27FC236}">
                  <a16:creationId xmlns:a16="http://schemas.microsoft.com/office/drawing/2014/main" id="{00000000-0008-0000-0000-000060000000}"/>
                </a:ext>
              </a:extLst>
            </p:cNvPr>
            <p:cNvSpPr/>
            <p:nvPr/>
          </p:nvSpPr>
          <p:spPr>
            <a:xfrm>
              <a:off x="2029240" y="2771538"/>
              <a:ext cx="1931822"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48" name="Picture 4" descr="5">
            <a:extLst>
              <a:ext uri="{FF2B5EF4-FFF2-40B4-BE49-F238E27FC236}">
                <a16:creationId xmlns:a16="http://schemas.microsoft.com/office/drawing/2014/main" id="{00000000-0008-0000-0000-00006100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378" y="2055200"/>
            <a:ext cx="965307" cy="840605"/>
          </a:xfrm>
          <a:prstGeom prst="rect">
            <a:avLst/>
          </a:prstGeom>
          <a:noFill/>
          <a:extLst>
            <a:ext uri="{909E8E84-426E-40DD-AFC4-6F175D3DCCD1}">
              <a14:hiddenFill xmlns:a14="http://schemas.microsoft.com/office/drawing/2010/main">
                <a:solidFill>
                  <a:srgbClr val="FFFFFF"/>
                </a:solidFill>
              </a14:hiddenFill>
            </a:ext>
          </a:extLst>
        </p:spPr>
      </p:pic>
      <p:sp>
        <p:nvSpPr>
          <p:cNvPr id="49" name="正方形/長方形 48">
            <a:extLst>
              <a:ext uri="{FF2B5EF4-FFF2-40B4-BE49-F238E27FC236}">
                <a16:creationId xmlns:a16="http://schemas.microsoft.com/office/drawing/2014/main" id="{00000000-0008-0000-0000-000062000000}"/>
              </a:ext>
            </a:extLst>
          </p:cNvPr>
          <p:cNvSpPr/>
          <p:nvPr/>
        </p:nvSpPr>
        <p:spPr>
          <a:xfrm>
            <a:off x="214123" y="4789268"/>
            <a:ext cx="2236510"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子育て親子の集う場所</a:t>
            </a:r>
          </a:p>
        </p:txBody>
      </p:sp>
      <p:sp>
        <p:nvSpPr>
          <p:cNvPr id="50" name="テキスト ボックス 98">
            <a:extLst>
              <a:ext uri="{FF2B5EF4-FFF2-40B4-BE49-F238E27FC236}">
                <a16:creationId xmlns:a16="http://schemas.microsoft.com/office/drawing/2014/main" id="{00000000-0008-0000-0000-000063000000}"/>
              </a:ext>
            </a:extLst>
          </p:cNvPr>
          <p:cNvSpPr txBox="1"/>
          <p:nvPr/>
        </p:nvSpPr>
        <p:spPr>
          <a:xfrm>
            <a:off x="214123" y="5168487"/>
            <a:ext cx="4210050" cy="77500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子育て中の親子が気軽に集い、安心して楽しく遊べる場所です。開設時間内の好きな時に利用できます。子育ての悩みの相談や子育て情報の提供、子育てに関する講座を定期的に開催しています。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各施設の情報や通信は「やつしろあったかねっと」をご覧ください。</a:t>
            </a:r>
          </a:p>
        </p:txBody>
      </p:sp>
      <p:grpSp>
        <p:nvGrpSpPr>
          <p:cNvPr id="51" name="グループ化 50">
            <a:extLst>
              <a:ext uri="{FF2B5EF4-FFF2-40B4-BE49-F238E27FC236}">
                <a16:creationId xmlns:a16="http://schemas.microsoft.com/office/drawing/2014/main" id="{00000000-0008-0000-0000-000064000000}"/>
              </a:ext>
            </a:extLst>
          </p:cNvPr>
          <p:cNvGrpSpPr/>
          <p:nvPr/>
        </p:nvGrpSpPr>
        <p:grpSpPr>
          <a:xfrm>
            <a:off x="139152" y="6284200"/>
            <a:ext cx="4394691" cy="4150125"/>
            <a:chOff x="6471" y="5915093"/>
            <a:chExt cx="4795129" cy="4476601"/>
          </a:xfrm>
        </p:grpSpPr>
        <p:grpSp>
          <p:nvGrpSpPr>
            <p:cNvPr id="54" name="グループ化 53">
              <a:extLst>
                <a:ext uri="{FF2B5EF4-FFF2-40B4-BE49-F238E27FC236}">
                  <a16:creationId xmlns:a16="http://schemas.microsoft.com/office/drawing/2014/main" id="{00000000-0008-0000-0000-000065000000}"/>
                </a:ext>
              </a:extLst>
            </p:cNvPr>
            <p:cNvGrpSpPr/>
            <p:nvPr/>
          </p:nvGrpSpPr>
          <p:grpSpPr>
            <a:xfrm>
              <a:off x="6471" y="5915093"/>
              <a:ext cx="4733925" cy="4476601"/>
              <a:chOff x="6471" y="5915093"/>
              <a:chExt cx="4733925" cy="4476601"/>
            </a:xfrm>
          </p:grpSpPr>
          <p:sp>
            <p:nvSpPr>
              <p:cNvPr id="65" name="角丸四角形 111">
                <a:extLst>
                  <a:ext uri="{FF2B5EF4-FFF2-40B4-BE49-F238E27FC236}">
                    <a16:creationId xmlns:a16="http://schemas.microsoft.com/office/drawing/2014/main" id="{00000000-0008-0000-0000-000070000000}"/>
                  </a:ext>
                </a:extLst>
              </p:cNvPr>
              <p:cNvSpPr/>
              <p:nvPr/>
            </p:nvSpPr>
            <p:spPr>
              <a:xfrm>
                <a:off x="6471" y="5915093"/>
                <a:ext cx="4733925" cy="4476601"/>
              </a:xfrm>
              <a:prstGeom prst="roundRect">
                <a:avLst>
                  <a:gd name="adj" fmla="val 5225"/>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66" name="正方形/長方形 65">
                <a:extLst>
                  <a:ext uri="{FF2B5EF4-FFF2-40B4-BE49-F238E27FC236}">
                    <a16:creationId xmlns:a16="http://schemas.microsoft.com/office/drawing/2014/main" id="{00000000-0008-0000-0000-000071000000}"/>
                  </a:ext>
                </a:extLst>
              </p:cNvPr>
              <p:cNvSpPr/>
              <p:nvPr/>
            </p:nvSpPr>
            <p:spPr>
              <a:xfrm>
                <a:off x="128936" y="6188692"/>
                <a:ext cx="261965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こどもプラザ　わくわく</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7" name="テキスト ボックス 113">
                <a:extLst>
                  <a:ext uri="{FF2B5EF4-FFF2-40B4-BE49-F238E27FC236}">
                    <a16:creationId xmlns:a16="http://schemas.microsoft.com/office/drawing/2014/main" id="{00000000-0008-0000-0000-000072000000}"/>
                  </a:ext>
                </a:extLst>
              </p:cNvPr>
              <p:cNvSpPr txBox="1"/>
              <p:nvPr/>
            </p:nvSpPr>
            <p:spPr>
              <a:xfrm>
                <a:off x="254140" y="6620278"/>
                <a:ext cx="4438650" cy="6037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開設日</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月・火・水・木・金曜日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開設時間</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午前</a:t>
                </a:r>
                <a:r>
                  <a:rPr lang="en-US" altLang="ja-JP" sz="1000" dirty="0">
                    <a:effectLst/>
                    <a:latin typeface="HG丸ｺﾞｼｯｸM-PRO" panose="020F0600000000000000" pitchFamily="50" charset="-128"/>
                    <a:ea typeface="HG丸ｺﾞｼｯｸM-PRO" panose="020F0600000000000000" pitchFamily="50" charset="-128"/>
                  </a:rPr>
                  <a:t>10</a:t>
                </a:r>
                <a:r>
                  <a:rPr lang="ja-JP" altLang="en-US" sz="1000" dirty="0">
                    <a:effectLst/>
                    <a:latin typeface="HG丸ｺﾞｼｯｸM-PRO" panose="020F0600000000000000" pitchFamily="50" charset="-128"/>
                    <a:ea typeface="HG丸ｺﾞｼｯｸM-PRO" panose="020F0600000000000000" pitchFamily="50" charset="-128"/>
                  </a:rPr>
                  <a:t>時～午後４時</a:t>
                </a:r>
                <a:r>
                  <a:rPr lang="ja-JP" altLang="en-US" sz="900" dirty="0">
                    <a:effectLst/>
                    <a:latin typeface="HG丸ｺﾞｼｯｸM-PRO" panose="020F0600000000000000" pitchFamily="50" charset="-128"/>
                    <a:ea typeface="HG丸ｺﾞｼｯｸM-PRO" panose="020F0600000000000000" pitchFamily="50" charset="-128"/>
                  </a:rPr>
                  <a:t>（午後３時～４時は個別相談のみ）</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子育て相談窓口</a:t>
                </a:r>
                <a:r>
                  <a:rPr lang="ja-JP" altLang="en-US" sz="1000" dirty="0">
                    <a:effectLst/>
                    <a:latin typeface="HG丸ｺﾞｼｯｸM-PRO" panose="020F0600000000000000" pitchFamily="50" charset="-128"/>
                    <a:ea typeface="HG丸ｺﾞｼｯｸM-PRO" panose="020F0600000000000000" pitchFamily="50" charset="-128"/>
                  </a:rPr>
                  <a:t>も開設しています。お気軽にご相談ください！</a:t>
                </a:r>
                <a:endParaRPr lang="ja-JP" altLang="ja-JP" sz="1000" dirty="0">
                  <a:effectLst/>
                  <a:latin typeface="HG丸ｺﾞｼｯｸM-PRO" panose="020F0600000000000000" pitchFamily="50" charset="-128"/>
                  <a:ea typeface="HG丸ｺﾞｼｯｸM-PRO" panose="020F0600000000000000" pitchFamily="50" charset="-128"/>
                </a:endParaRPr>
              </a:p>
            </p:txBody>
          </p:sp>
        </p:grpSp>
        <p:sp>
          <p:nvSpPr>
            <p:cNvPr id="55" name="正方形/長方形 54">
              <a:extLst>
                <a:ext uri="{FF2B5EF4-FFF2-40B4-BE49-F238E27FC236}">
                  <a16:creationId xmlns:a16="http://schemas.microsoft.com/office/drawing/2014/main" id="{00000000-0008-0000-0000-000066000000}"/>
                </a:ext>
              </a:extLst>
            </p:cNvPr>
            <p:cNvSpPr/>
            <p:nvPr/>
          </p:nvSpPr>
          <p:spPr>
            <a:xfrm>
              <a:off x="2164421" y="6283856"/>
              <a:ext cx="2381251" cy="395568"/>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イオン八代店２</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F</a:t>
              </a:r>
            </a:p>
            <a:p>
              <a:pPr algn="r">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TEL 30-7140</a:t>
              </a:r>
              <a:endPar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a:extLst>
                <a:ext uri="{FF2B5EF4-FFF2-40B4-BE49-F238E27FC236}">
                  <a16:creationId xmlns:a16="http://schemas.microsoft.com/office/drawing/2014/main" id="{00000000-0008-0000-0000-000067000000}"/>
                </a:ext>
              </a:extLst>
            </p:cNvPr>
            <p:cNvSpPr/>
            <p:nvPr/>
          </p:nvSpPr>
          <p:spPr>
            <a:xfrm>
              <a:off x="198147" y="7442709"/>
              <a:ext cx="2538103" cy="32573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こどもプラザ　すくすく</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57" name="正方形/長方形 56">
              <a:extLst>
                <a:ext uri="{FF2B5EF4-FFF2-40B4-BE49-F238E27FC236}">
                  <a16:creationId xmlns:a16="http://schemas.microsoft.com/office/drawing/2014/main" id="{00000000-0008-0000-0000-000068000000}"/>
                </a:ext>
              </a:extLst>
            </p:cNvPr>
            <p:cNvSpPr/>
            <p:nvPr/>
          </p:nvSpPr>
          <p:spPr>
            <a:xfrm>
              <a:off x="2208713" y="7539414"/>
              <a:ext cx="2362201" cy="404884"/>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マックスバリュ八代店２</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F</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TEL 32-0404</a:t>
              </a:r>
              <a:endPar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テキスト ボックス 104">
              <a:extLst>
                <a:ext uri="{FF2B5EF4-FFF2-40B4-BE49-F238E27FC236}">
                  <a16:creationId xmlns:a16="http://schemas.microsoft.com/office/drawing/2014/main" id="{00000000-0008-0000-0000-000069000000}"/>
                </a:ext>
              </a:extLst>
            </p:cNvPr>
            <p:cNvSpPr txBox="1"/>
            <p:nvPr/>
          </p:nvSpPr>
          <p:spPr>
            <a:xfrm>
              <a:off x="280894" y="7944298"/>
              <a:ext cx="4520706" cy="44729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開設日</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月・火・水・金曜日　</a:t>
              </a:r>
              <a:endParaRPr lang="en-US"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開設時間</a:t>
              </a:r>
              <a:r>
                <a:rPr lang="en-US" altLang="ja-JP" sz="1000" dirty="0">
                  <a:effectLst/>
                  <a:latin typeface="HG丸ｺﾞｼｯｸM-PRO" panose="020F0600000000000000" pitchFamily="50" charset="-128"/>
                  <a:ea typeface="HG丸ｺﾞｼｯｸM-PRO" panose="020F0600000000000000" pitchFamily="50" charset="-128"/>
                </a:rPr>
                <a:t>]</a:t>
              </a:r>
              <a:r>
                <a:rPr lang="ja-JP" altLang="en-US" sz="1000" dirty="0">
                  <a:effectLst/>
                  <a:latin typeface="HG丸ｺﾞｼｯｸM-PRO" panose="020F0600000000000000" pitchFamily="50" charset="-128"/>
                  <a:ea typeface="HG丸ｺﾞｼｯｸM-PRO" panose="020F0600000000000000" pitchFamily="50" charset="-128"/>
                </a:rPr>
                <a:t>　午前</a:t>
              </a:r>
              <a:r>
                <a:rPr lang="en-US" altLang="ja-JP" sz="1000" dirty="0">
                  <a:effectLst/>
                  <a:latin typeface="HG丸ｺﾞｼｯｸM-PRO" panose="020F0600000000000000" pitchFamily="50" charset="-128"/>
                  <a:ea typeface="HG丸ｺﾞｼｯｸM-PRO" panose="020F0600000000000000" pitchFamily="50" charset="-128"/>
                </a:rPr>
                <a:t>10</a:t>
              </a:r>
              <a:r>
                <a:rPr lang="ja-JP" altLang="en-US" sz="1000" dirty="0">
                  <a:effectLst/>
                  <a:latin typeface="HG丸ｺﾞｼｯｸM-PRO" panose="020F0600000000000000" pitchFamily="50" charset="-128"/>
                  <a:ea typeface="HG丸ｺﾞｼｯｸM-PRO" panose="020F0600000000000000" pitchFamily="50" charset="-128"/>
                </a:rPr>
                <a:t>時～午後４時</a:t>
              </a:r>
              <a:r>
                <a:rPr lang="ja-JP" altLang="en-US" sz="900" dirty="0">
                  <a:effectLst/>
                  <a:latin typeface="HG丸ｺﾞｼｯｸM-PRO" panose="020F0600000000000000" pitchFamily="50" charset="-128"/>
                  <a:ea typeface="HG丸ｺﾞｼｯｸM-PRO" panose="020F0600000000000000" pitchFamily="50" charset="-128"/>
                </a:rPr>
                <a:t>（午後３時～４時は個別相談のみ）</a:t>
              </a:r>
              <a:endParaRPr lang="en-US"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lang="ja-JP" altLang="en-US" sz="900" dirty="0">
                  <a:solidFill>
                    <a:schemeClr val="dk1"/>
                  </a:solidFill>
                  <a:effectLst/>
                  <a:latin typeface="HG丸ｺﾞｼｯｸM-PRO" panose="020F0600000000000000" pitchFamily="50" charset="-128"/>
                  <a:ea typeface="HG丸ｺﾞｼｯｸM-PRO" panose="020F0600000000000000" pitchFamily="50" charset="-128"/>
                </a:rPr>
                <a:t>　</a:t>
              </a:r>
              <a:endParaRPr lang="en-US" altLang="ja-JP" sz="900" dirty="0">
                <a:solidFill>
                  <a:sysClr val="windowText" lastClr="000000"/>
                </a:solidFill>
                <a:effectLst/>
                <a:latin typeface="HG丸ｺﾞｼｯｸM-PRO" panose="020F0600000000000000" pitchFamily="50" charset="-128"/>
                <a:ea typeface="HG丸ｺﾞｼｯｸM-PRO" panose="020F0600000000000000" pitchFamily="50" charset="-128"/>
              </a:endParaRPr>
            </a:p>
          </p:txBody>
        </p:sp>
        <p:sp>
          <p:nvSpPr>
            <p:cNvPr id="62" name="正方形/長方形 61">
              <a:extLst>
                <a:ext uri="{FF2B5EF4-FFF2-40B4-BE49-F238E27FC236}">
                  <a16:creationId xmlns:a16="http://schemas.microsoft.com/office/drawing/2014/main" id="{00000000-0008-0000-0000-00006D000000}"/>
                </a:ext>
              </a:extLst>
            </p:cNvPr>
            <p:cNvSpPr/>
            <p:nvPr/>
          </p:nvSpPr>
          <p:spPr>
            <a:xfrm>
              <a:off x="128936" y="8603306"/>
              <a:ext cx="2676526" cy="32573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地域子育て支援センター</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63" name="テキスト ボックス 109">
              <a:extLst>
                <a:ext uri="{FF2B5EF4-FFF2-40B4-BE49-F238E27FC236}">
                  <a16:creationId xmlns:a16="http://schemas.microsoft.com/office/drawing/2014/main" id="{00000000-0008-0000-0000-00006E000000}"/>
                </a:ext>
              </a:extLst>
            </p:cNvPr>
            <p:cNvSpPr txBox="1"/>
            <p:nvPr/>
          </p:nvSpPr>
          <p:spPr>
            <a:xfrm>
              <a:off x="226017" y="8929036"/>
              <a:ext cx="4508047" cy="12772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●ひまわり子育て支援センター</a:t>
              </a:r>
              <a:r>
                <a:rPr lang="ja-JP" altLang="en-US" sz="900" baseline="0" dirty="0">
                  <a:effectLst/>
                  <a:latin typeface="HG丸ｺﾞｼｯｸM-PRO" panose="020F0600000000000000" pitchFamily="50" charset="-128"/>
                  <a:ea typeface="HG丸ｺﾞｼｯｸM-PRO" panose="020F0600000000000000" pitchFamily="50" charset="-128"/>
                </a:rPr>
                <a:t>（ひまわり保育園）　　</a:t>
              </a:r>
              <a:r>
                <a:rPr lang="en-US" altLang="ja-JP" sz="900" baseline="0" dirty="0">
                  <a:effectLst/>
                  <a:latin typeface="HG丸ｺﾞｼｯｸM-PRO" panose="020F0600000000000000" pitchFamily="50" charset="-128"/>
                  <a:ea typeface="HG丸ｺﾞｼｯｸM-PRO" panose="020F0600000000000000" pitchFamily="50" charset="-128"/>
                </a:rPr>
                <a:t>34-7008</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●鏡子育て支援センター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（文政保育園）　　　　</a:t>
              </a:r>
              <a:r>
                <a:rPr lang="en-US" altLang="ja-JP" sz="900" baseline="0" dirty="0">
                  <a:effectLst/>
                  <a:latin typeface="HG丸ｺﾞｼｯｸM-PRO" panose="020F0600000000000000" pitchFamily="50" charset="-128"/>
                  <a:ea typeface="HG丸ｺﾞｼｯｸM-PRO" panose="020F0600000000000000" pitchFamily="50" charset="-128"/>
                </a:rPr>
                <a:t>52-1219</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●市子育て支援センター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（高田東部保育園）　　</a:t>
              </a:r>
              <a:r>
                <a:rPr lang="en-US" altLang="ja-JP" sz="900" baseline="0" dirty="0">
                  <a:effectLst/>
                  <a:latin typeface="HG丸ｺﾞｼｯｸM-PRO" panose="020F0600000000000000" pitchFamily="50" charset="-128"/>
                  <a:ea typeface="HG丸ｺﾞｼｯｸM-PRO" panose="020F0600000000000000" pitchFamily="50" charset="-128"/>
                </a:rPr>
                <a:t>31-7468</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●千丁子育て支援センター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（千丁みどり保育園）　</a:t>
              </a:r>
              <a:r>
                <a:rPr lang="en-US" altLang="ja-JP" sz="900" baseline="0" dirty="0">
                  <a:effectLst/>
                  <a:latin typeface="HG丸ｺﾞｼｯｸM-PRO" panose="020F0600000000000000" pitchFamily="50" charset="-128"/>
                  <a:ea typeface="HG丸ｺﾞｼｯｸM-PRO" panose="020F0600000000000000" pitchFamily="50" charset="-128"/>
                </a:rPr>
                <a:t>46-0088</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●南部子育て支援センター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（ひので保育園）　　　</a:t>
              </a:r>
              <a:r>
                <a:rPr lang="en-US" altLang="ja-JP" sz="900" baseline="0" dirty="0">
                  <a:effectLst/>
                  <a:latin typeface="HG丸ｺﾞｼｯｸM-PRO" panose="020F0600000000000000" pitchFamily="50" charset="-128"/>
                  <a:ea typeface="HG丸ｺﾞｼｯｸM-PRO" panose="020F0600000000000000" pitchFamily="50" charset="-128"/>
                </a:rPr>
                <a:t>33-2393</a:t>
              </a:r>
            </a:p>
            <a:p>
              <a:pPr rtl="0" eaLnBrk="1" latinLnBrk="0" hangingPunct="1">
                <a:lnSpc>
                  <a:spcPts val="1500"/>
                </a:lnSpc>
              </a:pPr>
              <a:r>
                <a:rPr lang="ja-JP" altLang="en-US" sz="1000" b="1" baseline="0" dirty="0">
                  <a:effectLst/>
                  <a:latin typeface="HG丸ｺﾞｼｯｸM-PRO" panose="020F0600000000000000" pitchFamily="50" charset="-128"/>
                  <a:ea typeface="HG丸ｺﾞｼｯｸM-PRO" panose="020F0600000000000000" pitchFamily="50" charset="-128"/>
                </a:rPr>
                <a:t>●北部子育て支援センター　　</a:t>
              </a:r>
              <a:r>
                <a:rPr lang="ja-JP" altLang="en-US" sz="900" baseline="0" dirty="0">
                  <a:effectLst/>
                  <a:latin typeface="HG丸ｺﾞｼｯｸM-PRO" panose="020F0600000000000000" pitchFamily="50" charset="-128"/>
                  <a:ea typeface="HG丸ｺﾞｼｯｸM-PRO" panose="020F0600000000000000" pitchFamily="50" charset="-128"/>
                </a:rPr>
                <a:t>（しらぬ</a:t>
              </a:r>
              <a:r>
                <a:rPr lang="ja-JP" altLang="en-US" sz="900" baseline="0" dirty="0" err="1">
                  <a:effectLst/>
                  <a:latin typeface="HG丸ｺﾞｼｯｸM-PRO" panose="020F0600000000000000" pitchFamily="50" charset="-128"/>
                  <a:ea typeface="HG丸ｺﾞｼｯｸM-PRO" panose="020F0600000000000000" pitchFamily="50" charset="-128"/>
                </a:rPr>
                <a:t>い</a:t>
              </a:r>
              <a:r>
                <a:rPr lang="ja-JP" altLang="en-US" sz="900" baseline="0" dirty="0">
                  <a:effectLst/>
                  <a:latin typeface="HG丸ｺﾞｼｯｸM-PRO" panose="020F0600000000000000" pitchFamily="50" charset="-128"/>
                  <a:ea typeface="HG丸ｺﾞｼｯｸM-PRO" panose="020F0600000000000000" pitchFamily="50" charset="-128"/>
                </a:rPr>
                <a:t>保育園）　　</a:t>
              </a:r>
              <a:r>
                <a:rPr lang="en-US" altLang="ja-JP" sz="900" baseline="0" dirty="0">
                  <a:effectLst/>
                  <a:latin typeface="HG丸ｺﾞｼｯｸM-PRO" panose="020F0600000000000000" pitchFamily="50" charset="-128"/>
                  <a:ea typeface="HG丸ｺﾞｼｯｸM-PRO" panose="020F0600000000000000" pitchFamily="50" charset="-128"/>
                </a:rPr>
                <a:t>34-1056</a:t>
              </a:r>
              <a:endParaRPr lang="ja-JP" altLang="ja-JP" sz="900" baseline="0" dirty="0">
                <a:effectLst/>
                <a:latin typeface="HG丸ｺﾞｼｯｸM-PRO" panose="020F0600000000000000" pitchFamily="50" charset="-128"/>
                <a:ea typeface="HG丸ｺﾞｼｯｸM-PRO" panose="020F0600000000000000" pitchFamily="50" charset="-128"/>
              </a:endParaRPr>
            </a:p>
          </p:txBody>
        </p:sp>
        <p:sp>
          <p:nvSpPr>
            <p:cNvPr id="64" name="正方形/長方形 63">
              <a:extLst>
                <a:ext uri="{FF2B5EF4-FFF2-40B4-BE49-F238E27FC236}">
                  <a16:creationId xmlns:a16="http://schemas.microsoft.com/office/drawing/2014/main" id="{00000000-0008-0000-0000-00006F000000}"/>
                </a:ext>
              </a:extLst>
            </p:cNvPr>
            <p:cNvSpPr/>
            <p:nvPr/>
          </p:nvSpPr>
          <p:spPr>
            <a:xfrm>
              <a:off x="2840908" y="8642769"/>
              <a:ext cx="1857709" cy="286267"/>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lnSpc>
                  <a:spcPts val="1300"/>
                </a:lnSpc>
              </a:pP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市内に６箇所あります</a:t>
              </a:r>
            </a:p>
          </p:txBody>
        </p:sp>
      </p:grpSp>
      <p:pic>
        <p:nvPicPr>
          <p:cNvPr id="52" name="Picture 2" descr="9">
            <a:extLst>
              <a:ext uri="{FF2B5EF4-FFF2-40B4-BE49-F238E27FC236}">
                <a16:creationId xmlns:a16="http://schemas.microsoft.com/office/drawing/2014/main" id="{00000000-0008-0000-0000-000090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0508" y="4727239"/>
            <a:ext cx="1184276" cy="40481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10">
            <a:extLst>
              <a:ext uri="{FF2B5EF4-FFF2-40B4-BE49-F238E27FC236}">
                <a16:creationId xmlns:a16="http://schemas.microsoft.com/office/drawing/2014/main" id="{00000000-0008-0000-0000-0000A7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9241" y="5772397"/>
            <a:ext cx="900658" cy="599654"/>
          </a:xfrm>
          <a:prstGeom prst="rect">
            <a:avLst/>
          </a:prstGeom>
          <a:noFill/>
          <a:extLst>
            <a:ext uri="{909E8E84-426E-40DD-AFC4-6F175D3DCCD1}">
              <a14:hiddenFill xmlns:a14="http://schemas.microsoft.com/office/drawing/2010/main">
                <a:solidFill>
                  <a:srgbClr val="FFFFFF"/>
                </a:solidFill>
              </a14:hiddenFill>
            </a:ext>
          </a:extLst>
        </p:spPr>
      </p:pic>
      <p:sp>
        <p:nvSpPr>
          <p:cNvPr id="80" name="正方形/長方形 79">
            <a:extLst>
              <a:ext uri="{FF2B5EF4-FFF2-40B4-BE49-F238E27FC236}">
                <a16:creationId xmlns:a16="http://schemas.microsoft.com/office/drawing/2014/main" id="{00000000-0008-0000-0000-000007000000}"/>
              </a:ext>
            </a:extLst>
          </p:cNvPr>
          <p:cNvSpPr/>
          <p:nvPr/>
        </p:nvSpPr>
        <p:spPr>
          <a:xfrm>
            <a:off x="5373327" y="357500"/>
            <a:ext cx="4203879" cy="9884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1" name="正方形/長方形 80">
            <a:extLst>
              <a:ext uri="{FF2B5EF4-FFF2-40B4-BE49-F238E27FC236}">
                <a16:creationId xmlns:a16="http://schemas.microsoft.com/office/drawing/2014/main" id="{00000000-0008-0000-0000-000008000000}"/>
              </a:ext>
            </a:extLst>
          </p:cNvPr>
          <p:cNvSpPr/>
          <p:nvPr/>
        </p:nvSpPr>
        <p:spPr>
          <a:xfrm>
            <a:off x="5377562" y="8180012"/>
            <a:ext cx="4203879" cy="1006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82" name="正方形/長方形 81">
            <a:extLst>
              <a:ext uri="{FF2B5EF4-FFF2-40B4-BE49-F238E27FC236}">
                <a16:creationId xmlns:a16="http://schemas.microsoft.com/office/drawing/2014/main" id="{00000000-0008-0000-0000-000073000000}"/>
              </a:ext>
            </a:extLst>
          </p:cNvPr>
          <p:cNvSpPr/>
          <p:nvPr/>
        </p:nvSpPr>
        <p:spPr>
          <a:xfrm>
            <a:off x="5299807" y="101904"/>
            <a:ext cx="4450321"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幼稚園･保育園･認定こども園･地域型保育事業</a:t>
            </a:r>
          </a:p>
        </p:txBody>
      </p:sp>
      <p:grpSp>
        <p:nvGrpSpPr>
          <p:cNvPr id="83" name="グループ化 82">
            <a:extLst>
              <a:ext uri="{FF2B5EF4-FFF2-40B4-BE49-F238E27FC236}">
                <a16:creationId xmlns:a16="http://schemas.microsoft.com/office/drawing/2014/main" id="{00000000-0008-0000-0000-000074000000}"/>
              </a:ext>
            </a:extLst>
          </p:cNvPr>
          <p:cNvGrpSpPr/>
          <p:nvPr/>
        </p:nvGrpSpPr>
        <p:grpSpPr>
          <a:xfrm>
            <a:off x="5300150" y="1202327"/>
            <a:ext cx="4332720" cy="1388640"/>
            <a:chOff x="40028" y="562923"/>
            <a:chExt cx="4733925" cy="1430466"/>
          </a:xfrm>
        </p:grpSpPr>
        <p:sp>
          <p:nvSpPr>
            <p:cNvPr id="111" name="角丸四角形 116">
              <a:extLst>
                <a:ext uri="{FF2B5EF4-FFF2-40B4-BE49-F238E27FC236}">
                  <a16:creationId xmlns:a16="http://schemas.microsoft.com/office/drawing/2014/main" id="{00000000-0008-0000-0000-000075000000}"/>
                </a:ext>
              </a:extLst>
            </p:cNvPr>
            <p:cNvSpPr/>
            <p:nvPr/>
          </p:nvSpPr>
          <p:spPr>
            <a:xfrm>
              <a:off x="40028" y="562923"/>
              <a:ext cx="4733925" cy="1430466"/>
            </a:xfrm>
            <a:prstGeom prst="roundRect">
              <a:avLst>
                <a:gd name="adj" fmla="val 14568"/>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12" name="正方形/長方形 111">
              <a:extLst>
                <a:ext uri="{FF2B5EF4-FFF2-40B4-BE49-F238E27FC236}">
                  <a16:creationId xmlns:a16="http://schemas.microsoft.com/office/drawing/2014/main" id="{00000000-0008-0000-0000-000076000000}"/>
                </a:ext>
              </a:extLst>
            </p:cNvPr>
            <p:cNvSpPr/>
            <p:nvPr/>
          </p:nvSpPr>
          <p:spPr>
            <a:xfrm>
              <a:off x="161801" y="651644"/>
              <a:ext cx="876002" cy="30790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幼稚園</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13" name="テキスト ボックス 118">
              <a:extLst>
                <a:ext uri="{FF2B5EF4-FFF2-40B4-BE49-F238E27FC236}">
                  <a16:creationId xmlns:a16="http://schemas.microsoft.com/office/drawing/2014/main" id="{00000000-0008-0000-0000-000077000000}"/>
                </a:ext>
              </a:extLst>
            </p:cNvPr>
            <p:cNvSpPr txBox="1"/>
            <p:nvPr/>
          </p:nvSpPr>
          <p:spPr>
            <a:xfrm>
              <a:off x="154550" y="982468"/>
              <a:ext cx="4591050" cy="98185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学校教育法に基づく子どもが初めて出会う「学校」です。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子どもの発達を踏まえて、初めての集団生活の中で</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1</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人１人の良さや、可能性を伸ばし、生涯にわたる人格形成の基礎を培います。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対象児童</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　３歳</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から小学校就学前まで</a:t>
              </a:r>
              <a:endParaRPr lang="ja-JP" altLang="ja-JP" sz="900" dirty="0">
                <a:effectLst/>
                <a:latin typeface="HG丸ｺﾞｼｯｸM-PRO" panose="020F0600000000000000" pitchFamily="50" charset="-128"/>
                <a:ea typeface="HG丸ｺﾞｼｯｸM-PRO" panose="020F0600000000000000" pitchFamily="50" charset="-128"/>
              </a:endParaRPr>
            </a:p>
            <a:p>
              <a:pPr>
                <a:lnSpc>
                  <a:spcPts val="2000"/>
                </a:lnSpc>
              </a:pPr>
              <a:r>
                <a:rPr lang="ja-JP" altLang="en-US" sz="11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100" b="1" i="0" dirty="0">
                  <a:solidFill>
                    <a:schemeClr val="dk1"/>
                  </a:solidFill>
                  <a:effectLst/>
                  <a:latin typeface="HG丸ｺﾞｼｯｸM-PRO" panose="020F0600000000000000" pitchFamily="50" charset="-128"/>
                  <a:ea typeface="HG丸ｺﾞｼｯｸM-PRO" panose="020F0600000000000000" pitchFamily="50" charset="-128"/>
                  <a:cs typeface="+mn-cs"/>
                </a:rPr>
                <a:t>○ 公立幼稚園　６園　　　○ 私立幼稚園　２園</a:t>
              </a:r>
              <a:endParaRPr lang="ja-JP" altLang="en-US" sz="900" b="1"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sp>
          <p:nvSpPr>
            <p:cNvPr id="114" name="正方形/長方形 113">
              <a:extLst>
                <a:ext uri="{FF2B5EF4-FFF2-40B4-BE49-F238E27FC236}">
                  <a16:creationId xmlns:a16="http://schemas.microsoft.com/office/drawing/2014/main" id="{00000000-0008-0000-0000-000078000000}"/>
                </a:ext>
              </a:extLst>
            </p:cNvPr>
            <p:cNvSpPr/>
            <p:nvPr/>
          </p:nvSpPr>
          <p:spPr>
            <a:xfrm>
              <a:off x="1710880" y="650163"/>
              <a:ext cx="2943225"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2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各幼稚園</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84" name="グループ化 83">
            <a:extLst>
              <a:ext uri="{FF2B5EF4-FFF2-40B4-BE49-F238E27FC236}">
                <a16:creationId xmlns:a16="http://schemas.microsoft.com/office/drawing/2014/main" id="{00000000-0008-0000-0000-000079000000}"/>
              </a:ext>
            </a:extLst>
          </p:cNvPr>
          <p:cNvGrpSpPr/>
          <p:nvPr/>
        </p:nvGrpSpPr>
        <p:grpSpPr>
          <a:xfrm>
            <a:off x="5298732" y="2670841"/>
            <a:ext cx="4585964" cy="2150326"/>
            <a:chOff x="35159" y="2351166"/>
            <a:chExt cx="5012221" cy="2146047"/>
          </a:xfrm>
        </p:grpSpPr>
        <p:grpSp>
          <p:nvGrpSpPr>
            <p:cNvPr id="106" name="グループ化 105">
              <a:extLst>
                <a:ext uri="{FF2B5EF4-FFF2-40B4-BE49-F238E27FC236}">
                  <a16:creationId xmlns:a16="http://schemas.microsoft.com/office/drawing/2014/main" id="{00000000-0008-0000-0000-00007A000000}"/>
                </a:ext>
              </a:extLst>
            </p:cNvPr>
            <p:cNvGrpSpPr/>
            <p:nvPr/>
          </p:nvGrpSpPr>
          <p:grpSpPr>
            <a:xfrm>
              <a:off x="35159" y="2351166"/>
              <a:ext cx="5012221" cy="2146047"/>
              <a:chOff x="35159" y="2351166"/>
              <a:chExt cx="5012221" cy="2146047"/>
            </a:xfrm>
          </p:grpSpPr>
          <p:sp>
            <p:nvSpPr>
              <p:cNvPr id="108" name="角丸四角形 123">
                <a:extLst>
                  <a:ext uri="{FF2B5EF4-FFF2-40B4-BE49-F238E27FC236}">
                    <a16:creationId xmlns:a16="http://schemas.microsoft.com/office/drawing/2014/main" id="{00000000-0008-0000-0000-00007C000000}"/>
                  </a:ext>
                </a:extLst>
              </p:cNvPr>
              <p:cNvSpPr/>
              <p:nvPr/>
            </p:nvSpPr>
            <p:spPr>
              <a:xfrm>
                <a:off x="35159" y="2351166"/>
                <a:ext cx="4733925" cy="2146047"/>
              </a:xfrm>
              <a:prstGeom prst="roundRect">
                <a:avLst>
                  <a:gd name="adj" fmla="val 11301"/>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9" name="正方形/長方形 108">
                <a:extLst>
                  <a:ext uri="{FF2B5EF4-FFF2-40B4-BE49-F238E27FC236}">
                    <a16:creationId xmlns:a16="http://schemas.microsoft.com/office/drawing/2014/main" id="{00000000-0008-0000-0000-00007D000000}"/>
                  </a:ext>
                </a:extLst>
              </p:cNvPr>
              <p:cNvSpPr/>
              <p:nvPr/>
            </p:nvSpPr>
            <p:spPr>
              <a:xfrm>
                <a:off x="167627" y="2354652"/>
                <a:ext cx="2230118"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保育園</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10" name="テキスト ボックス 125">
                <a:extLst>
                  <a:ext uri="{FF2B5EF4-FFF2-40B4-BE49-F238E27FC236}">
                    <a16:creationId xmlns:a16="http://schemas.microsoft.com/office/drawing/2014/main" id="{00000000-0008-0000-0000-00007E000000}"/>
                  </a:ext>
                </a:extLst>
              </p:cNvPr>
              <p:cNvSpPr txBox="1"/>
              <p:nvPr/>
            </p:nvSpPr>
            <p:spPr>
              <a:xfrm>
                <a:off x="101834" y="2688966"/>
                <a:ext cx="4945546" cy="17654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子どもを保育できない家庭に代わり保育するところです。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０歳から小学校就学前まで、年齢と個々の発達に応じて適正な乳幼児</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保育（養護と教育）を行います。</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a:lnSpc>
                    <a:spcPts val="2000"/>
                  </a:lnSpc>
                </a:pPr>
                <a:r>
                  <a:rPr lang="ja-JP" altLang="en-US" sz="11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1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100" b="1" i="0" baseline="0" dirty="0">
                    <a:solidFill>
                      <a:schemeClr val="dk1"/>
                    </a:solidFill>
                    <a:effectLst/>
                    <a:latin typeface="HG丸ｺﾞｼｯｸM-PRO" panose="020F0600000000000000" pitchFamily="50" charset="-128"/>
                    <a:ea typeface="HG丸ｺﾞｼｯｸM-PRO" panose="020F0600000000000000" pitchFamily="50" charset="-128"/>
                    <a:cs typeface="+mn-cs"/>
                  </a:rPr>
                  <a:t> 公立保育園</a:t>
                </a:r>
                <a:r>
                  <a:rPr lang="ja-JP" altLang="en-US" sz="1100" b="1" i="0" dirty="0">
                    <a:solidFill>
                      <a:schemeClr val="dk1"/>
                    </a:solidFill>
                    <a:effectLst/>
                    <a:latin typeface="HG丸ｺﾞｼｯｸM-PRO" panose="020F0600000000000000" pitchFamily="50" charset="-128"/>
                    <a:ea typeface="HG丸ｺﾞｼｯｸM-PRO" panose="020F0600000000000000" pitchFamily="50" charset="-128"/>
                    <a:cs typeface="+mn-cs"/>
                  </a:rPr>
                  <a:t>　９園　　○ 私立保育園　４３園</a:t>
                </a:r>
                <a:endParaRPr lang="en-US" altLang="ja-JP" sz="1100" b="1"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●保育園では、</a:t>
                </a:r>
                <a:r>
                  <a:rPr lang="ja-JP" altLang="en-US" sz="1200" b="0" i="0" dirty="0">
                    <a:solidFill>
                      <a:schemeClr val="dk1"/>
                    </a:solidFill>
                    <a:effectLst/>
                    <a:latin typeface="HGS創英角ﾎﾟｯﾌﾟ体" panose="040B0A00000000000000" pitchFamily="50" charset="-128"/>
                    <a:ea typeface="HGS創英角ﾎﾟｯﾌﾟ体" panose="040B0A00000000000000" pitchFamily="50" charset="-128"/>
                    <a:cs typeface="+mn-cs"/>
                  </a:rPr>
                  <a:t>一時預かり・延長保育・休日保育</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を行っています。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一時預かり</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34</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園）　家庭で一時的に保育が困難な場合、一時的な</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預かりを行います。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延長保育</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45</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園）　保護者の勤務条件や家庭の事情により、早朝</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または夕方以降の保育を行います。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休日保育</a:t>
                </a:r>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3</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園）　 </a:t>
                </a:r>
                <a:r>
                  <a:rPr lang="ja-JP" altLang="en-US" sz="9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休日や祝日に保育が困難な場合、</a:t>
                </a:r>
                <a:r>
                  <a:rPr lang="ja-JP"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保育を行います。</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sp>
          <p:nvSpPr>
            <p:cNvPr id="107" name="正方形/長方形 106">
              <a:extLst>
                <a:ext uri="{FF2B5EF4-FFF2-40B4-BE49-F238E27FC236}">
                  <a16:creationId xmlns:a16="http://schemas.microsoft.com/office/drawing/2014/main" id="{00000000-0008-0000-0000-00007B000000}"/>
                </a:ext>
              </a:extLst>
            </p:cNvPr>
            <p:cNvSpPr/>
            <p:nvPr/>
          </p:nvSpPr>
          <p:spPr>
            <a:xfrm>
              <a:off x="2041210" y="2374573"/>
              <a:ext cx="2603954"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86" name="テキスト ボックス 136">
            <a:extLst>
              <a:ext uri="{FF2B5EF4-FFF2-40B4-BE49-F238E27FC236}">
                <a16:creationId xmlns:a16="http://schemas.microsoft.com/office/drawing/2014/main" id="{00000000-0008-0000-0000-000089000000}"/>
              </a:ext>
            </a:extLst>
          </p:cNvPr>
          <p:cNvSpPr txBox="1"/>
          <p:nvPr/>
        </p:nvSpPr>
        <p:spPr>
          <a:xfrm>
            <a:off x="5215967" y="933831"/>
            <a:ext cx="4088262" cy="3385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各園や施設の情報は「やつしろあったかねっと」をご覧ください。</a:t>
            </a:r>
          </a:p>
        </p:txBody>
      </p:sp>
      <p:pic>
        <p:nvPicPr>
          <p:cNvPr id="87" name="Picture 4" descr="5">
            <a:extLst>
              <a:ext uri="{FF2B5EF4-FFF2-40B4-BE49-F238E27FC236}">
                <a16:creationId xmlns:a16="http://schemas.microsoft.com/office/drawing/2014/main" id="{00000000-0008-0000-0000-00008A00000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17604" y="1836778"/>
            <a:ext cx="744065" cy="745163"/>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グループ化 87">
            <a:extLst>
              <a:ext uri="{FF2B5EF4-FFF2-40B4-BE49-F238E27FC236}">
                <a16:creationId xmlns:a16="http://schemas.microsoft.com/office/drawing/2014/main" id="{00000000-0008-0000-0000-00008B000000}"/>
              </a:ext>
            </a:extLst>
          </p:cNvPr>
          <p:cNvGrpSpPr/>
          <p:nvPr/>
        </p:nvGrpSpPr>
        <p:grpSpPr>
          <a:xfrm>
            <a:off x="5307407" y="8416362"/>
            <a:ext cx="4332720" cy="2071089"/>
            <a:chOff x="36353" y="8365203"/>
            <a:chExt cx="4733925" cy="2131107"/>
          </a:xfrm>
        </p:grpSpPr>
        <p:sp>
          <p:nvSpPr>
            <p:cNvPr id="93" name="角丸四角形 139">
              <a:extLst>
                <a:ext uri="{FF2B5EF4-FFF2-40B4-BE49-F238E27FC236}">
                  <a16:creationId xmlns:a16="http://schemas.microsoft.com/office/drawing/2014/main" id="{00000000-0008-0000-0000-00008C000000}"/>
                </a:ext>
              </a:extLst>
            </p:cNvPr>
            <p:cNvSpPr/>
            <p:nvPr/>
          </p:nvSpPr>
          <p:spPr>
            <a:xfrm>
              <a:off x="36353" y="8365203"/>
              <a:ext cx="4733925" cy="2131107"/>
            </a:xfrm>
            <a:prstGeom prst="roundRect">
              <a:avLst>
                <a:gd name="adj" fmla="val 11954"/>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94" name="正方形/長方形 93">
              <a:extLst>
                <a:ext uri="{FF2B5EF4-FFF2-40B4-BE49-F238E27FC236}">
                  <a16:creationId xmlns:a16="http://schemas.microsoft.com/office/drawing/2014/main" id="{00000000-0008-0000-0000-00008D000000}"/>
                </a:ext>
              </a:extLst>
            </p:cNvPr>
            <p:cNvSpPr/>
            <p:nvPr/>
          </p:nvSpPr>
          <p:spPr>
            <a:xfrm>
              <a:off x="158705" y="8398240"/>
              <a:ext cx="2230118" cy="325729"/>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病児・病後児保育</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95" name="テキスト ボックス 141">
              <a:extLst>
                <a:ext uri="{FF2B5EF4-FFF2-40B4-BE49-F238E27FC236}">
                  <a16:creationId xmlns:a16="http://schemas.microsoft.com/office/drawing/2014/main" id="{00000000-0008-0000-0000-00008E000000}"/>
                </a:ext>
              </a:extLst>
            </p:cNvPr>
            <p:cNvSpPr txBox="1"/>
            <p:nvPr/>
          </p:nvSpPr>
          <p:spPr>
            <a:xfrm>
              <a:off x="198461" y="8743398"/>
              <a:ext cx="4542701" cy="165982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病気中や病気回復期にある子どもを、仕事の都合などにより家庭で</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保育できない方のために病児・病後児保育を実施しています。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事前に、こども未来課窓口または実施施設での登録が必要です。</a:t>
              </a:r>
              <a:endParaRPr lang="ja-JP" altLang="ja-JP" sz="1000" dirty="0">
                <a:effectLst/>
                <a:latin typeface="HG丸ｺﾞｼｯｸM-PRO" panose="020F0600000000000000" pitchFamily="50" charset="-128"/>
                <a:ea typeface="HG丸ｺﾞｼｯｸM-PRO" panose="020F0600000000000000" pitchFamily="50" charset="-128"/>
              </a:endParaRPr>
            </a:p>
            <a:p>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実施施設</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４箇所</a:t>
              </a:r>
              <a:endPar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キッズルーム</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（郡築</a:t>
              </a:r>
              <a:r>
                <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rPr>
                <a:t>12</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番町、八代乳児院）</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32-0544</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キッズケアホーム</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（横手新町、谷口ハイツ）</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dirty="0">
                  <a:latin typeface="HG丸ｺﾞｼｯｸM-PRO" panose="020F0600000000000000" pitchFamily="50" charset="-128"/>
                  <a:ea typeface="HG丸ｺﾞｼｯｸM-PRO" panose="020F0600000000000000" pitchFamily="50" charset="-128"/>
                </a:rPr>
                <a:t>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32-0544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a:t>
              </a:r>
              <a:r>
                <a:rPr lang="ja-JP" altLang="en-US" sz="900" dirty="0">
                  <a:latin typeface="HG丸ｺﾞｼｯｸM-PRO" panose="020F0600000000000000" pitchFamily="50" charset="-128"/>
                  <a:ea typeface="HG丸ｺﾞｼｯｸM-PRO" panose="020F0600000000000000" pitchFamily="50" charset="-128"/>
                </a:rPr>
                <a:t>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0"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病児・病後児ハウスひかり</a:t>
              </a:r>
              <a:r>
                <a:rPr lang="ja-JP" altLang="en-US" sz="800" b="0" i="0" dirty="0">
                  <a:solidFill>
                    <a:schemeClr val="dk1"/>
                  </a:solidFill>
                  <a:effectLst/>
                  <a:latin typeface="HG丸ｺﾞｼｯｸM-PRO" panose="020F0600000000000000" pitchFamily="50" charset="-128"/>
                  <a:ea typeface="HG丸ｺﾞｼｯｸM-PRO" panose="020F0600000000000000" pitchFamily="50" charset="-128"/>
                  <a:cs typeface="+mn-cs"/>
                </a:rPr>
                <a:t>（新地町、ひかり保）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33-5391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ja-JP" altLang="en-US" sz="1000" b="1" i="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ja-JP" altLang="en-US" sz="1000" b="1" i="0" dirty="0">
                  <a:solidFill>
                    <a:schemeClr val="dk1"/>
                  </a:solidFill>
                  <a:effectLst/>
                  <a:latin typeface="HG丸ｺﾞｼｯｸM-PRO" panose="020F0600000000000000" pitchFamily="50" charset="-128"/>
                  <a:ea typeface="HG丸ｺﾞｼｯｸM-PRO" panose="020F0600000000000000" pitchFamily="50" charset="-128"/>
                  <a:cs typeface="+mn-cs"/>
                </a:rPr>
                <a:t>○ 八代北部地域医療センター 病児・病後児保育室 「ハグ・くむ」</a:t>
              </a:r>
              <a:endParaRPr lang="en-US" altLang="ja-JP" sz="1000" b="1" i="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a:spcAft>
                  <a:spcPts val="400"/>
                </a:spcAft>
              </a:pP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（氷川町、八代北部地域医療センター内） 　　　  </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53</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5121</a:t>
              </a:r>
              <a:r>
                <a:rPr lang="ja-JP" altLang="en-US" sz="900" dirty="0">
                  <a:latin typeface="HG丸ｺﾞｼｯｸM-PRO" panose="020F0600000000000000" pitchFamily="50" charset="-128"/>
                  <a:ea typeface="HG丸ｺﾞｼｯｸM-PRO" panose="020F0600000000000000" pitchFamily="50" charset="-128"/>
                </a:rPr>
                <a:t>  </a:t>
              </a:r>
              <a:r>
                <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月～金</a:t>
              </a:r>
              <a:endParaRPr lang="en-US" altLang="ja-JP"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利用時間</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午前</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7</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時</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30</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分～午後</a:t>
              </a:r>
              <a:r>
                <a:rPr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6</a:t>
              </a:r>
              <a:r>
                <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時</a:t>
              </a:r>
            </a:p>
          </p:txBody>
        </p:sp>
        <p:sp>
          <p:nvSpPr>
            <p:cNvPr id="96" name="正方形/長方形 95">
              <a:extLst>
                <a:ext uri="{FF2B5EF4-FFF2-40B4-BE49-F238E27FC236}">
                  <a16:creationId xmlns:a16="http://schemas.microsoft.com/office/drawing/2014/main" id="{00000000-0008-0000-0000-00008F000000}"/>
                </a:ext>
              </a:extLst>
            </p:cNvPr>
            <p:cNvSpPr/>
            <p:nvPr/>
          </p:nvSpPr>
          <p:spPr>
            <a:xfrm>
              <a:off x="2146491" y="8418990"/>
              <a:ext cx="2538063" cy="323848"/>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89" name="正方形/長方形 88">
            <a:extLst>
              <a:ext uri="{FF2B5EF4-FFF2-40B4-BE49-F238E27FC236}">
                <a16:creationId xmlns:a16="http://schemas.microsoft.com/office/drawing/2014/main" id="{00000000-0008-0000-0000-00009E000000}"/>
              </a:ext>
            </a:extLst>
          </p:cNvPr>
          <p:cNvSpPr/>
          <p:nvPr/>
        </p:nvSpPr>
        <p:spPr>
          <a:xfrm>
            <a:off x="5269731" y="7944583"/>
            <a:ext cx="1620957"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一時的な預かり</a:t>
            </a:r>
            <a:endParaRPr lang="en-US" altLang="ja-JP"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pic>
        <p:nvPicPr>
          <p:cNvPr id="90" name="Picture 2" descr="休養・睡眠のイラスト">
            <a:extLst>
              <a:ext uri="{FF2B5EF4-FFF2-40B4-BE49-F238E27FC236}">
                <a16:creationId xmlns:a16="http://schemas.microsoft.com/office/drawing/2014/main" id="{00000000-0008-0000-0000-0000A60000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1950" y="7800243"/>
            <a:ext cx="719160" cy="517585"/>
          </a:xfrm>
          <a:prstGeom prst="rect">
            <a:avLst/>
          </a:prstGeom>
          <a:noFill/>
          <a:extLst>
            <a:ext uri="{909E8E84-426E-40DD-AFC4-6F175D3DCCD1}">
              <a14:hiddenFill xmlns:a14="http://schemas.microsoft.com/office/drawing/2010/main">
                <a:solidFill>
                  <a:srgbClr val="FFFFFF"/>
                </a:solidFill>
              </a14:hiddenFill>
            </a:ext>
          </a:extLst>
        </p:spPr>
      </p:pic>
      <p:grpSp>
        <p:nvGrpSpPr>
          <p:cNvPr id="117" name="グループ化 116">
            <a:extLst>
              <a:ext uri="{FF2B5EF4-FFF2-40B4-BE49-F238E27FC236}">
                <a16:creationId xmlns:a16="http://schemas.microsoft.com/office/drawing/2014/main" id="{00000000-0008-0000-0000-000091000000}"/>
              </a:ext>
            </a:extLst>
          </p:cNvPr>
          <p:cNvGrpSpPr/>
          <p:nvPr/>
        </p:nvGrpSpPr>
        <p:grpSpPr>
          <a:xfrm>
            <a:off x="10579092" y="395148"/>
            <a:ext cx="4342347" cy="2883954"/>
            <a:chOff x="35942" y="0"/>
            <a:chExt cx="4733925" cy="3162300"/>
          </a:xfrm>
        </p:grpSpPr>
        <p:sp>
          <p:nvSpPr>
            <p:cNvPr id="134" name="角丸四角形 145">
              <a:extLst>
                <a:ext uri="{FF2B5EF4-FFF2-40B4-BE49-F238E27FC236}">
                  <a16:creationId xmlns:a16="http://schemas.microsoft.com/office/drawing/2014/main" id="{00000000-0008-0000-0000-000092000000}"/>
                </a:ext>
              </a:extLst>
            </p:cNvPr>
            <p:cNvSpPr/>
            <p:nvPr/>
          </p:nvSpPr>
          <p:spPr>
            <a:xfrm>
              <a:off x="35942" y="0"/>
              <a:ext cx="4733925" cy="3162300"/>
            </a:xfrm>
            <a:prstGeom prst="roundRect">
              <a:avLst>
                <a:gd name="adj" fmla="val 9073"/>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5" name="正方形/長方形 134">
              <a:extLst>
                <a:ext uri="{FF2B5EF4-FFF2-40B4-BE49-F238E27FC236}">
                  <a16:creationId xmlns:a16="http://schemas.microsoft.com/office/drawing/2014/main" id="{00000000-0008-0000-0000-000093000000}"/>
                </a:ext>
              </a:extLst>
            </p:cNvPr>
            <p:cNvSpPr/>
            <p:nvPr/>
          </p:nvSpPr>
          <p:spPr>
            <a:xfrm>
              <a:off x="168702" y="77678"/>
              <a:ext cx="2687317" cy="32930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ｼｮｰﾄｽﾃｲ・ﾄﾜｲﾗｲﾄｽﾃｲ</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36" name="テキスト ボックス 147">
              <a:extLst>
                <a:ext uri="{FF2B5EF4-FFF2-40B4-BE49-F238E27FC236}">
                  <a16:creationId xmlns:a16="http://schemas.microsoft.com/office/drawing/2014/main" id="{00000000-0008-0000-0000-000094000000}"/>
                </a:ext>
              </a:extLst>
            </p:cNvPr>
            <p:cNvSpPr txBox="1"/>
            <p:nvPr/>
          </p:nvSpPr>
          <p:spPr>
            <a:xfrm>
              <a:off x="110508" y="399784"/>
              <a:ext cx="4547231" cy="27177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保護者の疾病その他の理由により、家庭において養育を受けること</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が一時的に困難となった児童を、児童福祉施設等において一定期間</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400"/>
                </a:spcAft>
              </a:pP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お預かりする事業です。</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こども未来課へお問合せください。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1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100" b="1" dirty="0">
                  <a:solidFill>
                    <a:schemeClr val="dk1"/>
                  </a:solidFill>
                  <a:effectLst/>
                  <a:latin typeface="HG丸ｺﾞｼｯｸM-PRO" panose="020F0600000000000000" pitchFamily="50" charset="-128"/>
                  <a:ea typeface="HG丸ｺﾞｼｯｸM-PRO" panose="020F0600000000000000" pitchFamily="50" charset="-128"/>
                  <a:cs typeface="+mn-cs"/>
                </a:rPr>
                <a:t>ショートステイ</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疾病、出産、看護、事故、災害、冠婚葬祭、</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出張、公的事業への参加などで、児童を家庭で養育すること</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が一時的に困難になった場合に利用できます。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宿泊も可能です。</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利用期間は原則７日以内です。</a:t>
              </a:r>
              <a:endParaRPr lang="ja-JP"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仕事が理由の場合は利用できません。</a:t>
              </a:r>
              <a:endParaRPr lang="ja-JP" altLang="ja-JP" sz="1000" dirty="0">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1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100" b="1" dirty="0">
                  <a:solidFill>
                    <a:schemeClr val="dk1"/>
                  </a:solidFill>
                  <a:effectLst/>
                  <a:latin typeface="HG丸ｺﾞｼｯｸM-PRO" panose="020F0600000000000000" pitchFamily="50" charset="-128"/>
                  <a:ea typeface="HG丸ｺﾞｼｯｸM-PRO" panose="020F0600000000000000" pitchFamily="50" charset="-128"/>
                  <a:cs typeface="+mn-cs"/>
                </a:rPr>
                <a:t>トワイライトステイ</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仕事などによって、保護者が夜間もしくは</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休日に不在となり、育児や家事などの面で困難が生じている場合</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400"/>
                </a:spcAft>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に利用できます。</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宿泊はできません。</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latin typeface="HG丸ｺﾞｼｯｸM-PRO" panose="020F0600000000000000" pitchFamily="50" charset="-128"/>
                  <a:ea typeface="HG丸ｺﾞｼｯｸM-PRO" panose="020F0600000000000000" pitchFamily="50" charset="-128"/>
                </a:rPr>
                <a:t>委託</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施設</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八代乳児院</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歳未満、郡築</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12</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番町）　</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37-2227</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八代ナザレ園</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歳以上、竹原町）　　</a:t>
              </a:r>
              <a:r>
                <a:rPr kumimoji="1" lang="ja-JP" altLang="en-US" sz="100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32-2926</a:t>
              </a:r>
            </a:p>
            <a:p>
              <a:pPr rtl="0" eaLnBrk="1" latinLnBrk="0" hangingPunct="1"/>
              <a:r>
                <a:rPr kumimoji="1" lang="ja-JP" altLang="en-US" sz="1000" dirty="0">
                  <a:latin typeface="HG丸ｺﾞｼｯｸM-PRO" panose="020F0600000000000000" pitchFamily="50" charset="-128"/>
                  <a:ea typeface="HG丸ｺﾞｼｯｸM-PRO" panose="020F0600000000000000" pitchFamily="50" charset="-128"/>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里親</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latin typeface="HG丸ｺﾞｼｯｸM-PRO" panose="020F0600000000000000" pitchFamily="50" charset="-128"/>
                  <a:ea typeface="HG丸ｺﾞｼｯｸM-PRO" panose="020F0600000000000000" pitchFamily="50" charset="-128"/>
                </a:rPr>
                <a:t>ショートステイのみ</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137" name="正方形/長方形 136">
              <a:extLst>
                <a:ext uri="{FF2B5EF4-FFF2-40B4-BE49-F238E27FC236}">
                  <a16:creationId xmlns:a16="http://schemas.microsoft.com/office/drawing/2014/main" id="{00000000-0008-0000-0000-000095000000}"/>
                </a:ext>
              </a:extLst>
            </p:cNvPr>
            <p:cNvSpPr/>
            <p:nvPr/>
          </p:nvSpPr>
          <p:spPr>
            <a:xfrm>
              <a:off x="2361403" y="104776"/>
              <a:ext cx="2322741"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grpSp>
        <p:nvGrpSpPr>
          <p:cNvPr id="118" name="グループ化 117">
            <a:extLst>
              <a:ext uri="{FF2B5EF4-FFF2-40B4-BE49-F238E27FC236}">
                <a16:creationId xmlns:a16="http://schemas.microsoft.com/office/drawing/2014/main" id="{00000000-0008-0000-0000-000096000000}"/>
              </a:ext>
            </a:extLst>
          </p:cNvPr>
          <p:cNvGrpSpPr/>
          <p:nvPr/>
        </p:nvGrpSpPr>
        <p:grpSpPr>
          <a:xfrm>
            <a:off x="10587843" y="3414697"/>
            <a:ext cx="4340418" cy="2323370"/>
            <a:chOff x="32267" y="3282367"/>
            <a:chExt cx="4733925" cy="2322893"/>
          </a:xfrm>
        </p:grpSpPr>
        <p:sp>
          <p:nvSpPr>
            <p:cNvPr id="131" name="角丸四角形 150">
              <a:extLst>
                <a:ext uri="{FF2B5EF4-FFF2-40B4-BE49-F238E27FC236}">
                  <a16:creationId xmlns:a16="http://schemas.microsoft.com/office/drawing/2014/main" id="{00000000-0008-0000-0000-000097000000}"/>
                </a:ext>
              </a:extLst>
            </p:cNvPr>
            <p:cNvSpPr/>
            <p:nvPr/>
          </p:nvSpPr>
          <p:spPr>
            <a:xfrm>
              <a:off x="32267" y="3282367"/>
              <a:ext cx="4733925" cy="2322892"/>
            </a:xfrm>
            <a:prstGeom prst="roundRect">
              <a:avLst>
                <a:gd name="adj" fmla="val 10945"/>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2" name="正方形/長方形 131">
              <a:extLst>
                <a:ext uri="{FF2B5EF4-FFF2-40B4-BE49-F238E27FC236}">
                  <a16:creationId xmlns:a16="http://schemas.microsoft.com/office/drawing/2014/main" id="{00000000-0008-0000-0000-000098000000}"/>
                </a:ext>
              </a:extLst>
            </p:cNvPr>
            <p:cNvSpPr/>
            <p:nvPr/>
          </p:nvSpPr>
          <p:spPr>
            <a:xfrm>
              <a:off x="169929" y="3363880"/>
              <a:ext cx="3309896" cy="325730"/>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ファミリーサポートセンター</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33" name="テキスト ボックス 152">
              <a:extLst>
                <a:ext uri="{FF2B5EF4-FFF2-40B4-BE49-F238E27FC236}">
                  <a16:creationId xmlns:a16="http://schemas.microsoft.com/office/drawing/2014/main" id="{00000000-0008-0000-0000-000099000000}"/>
                </a:ext>
              </a:extLst>
            </p:cNvPr>
            <p:cNvSpPr txBox="1"/>
            <p:nvPr/>
          </p:nvSpPr>
          <p:spPr>
            <a:xfrm>
              <a:off x="98942" y="3720519"/>
              <a:ext cx="4583592" cy="18847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会員同士が育児を助け合う組織です。育児の援助を受けたい人を</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「利用会員」、援助を行いたい人を「提供会員」といい、両方を</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兼ねる「両方会員」もあります。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センターでは、会員相互の連絡調整を行い、援助活動を支援します</a:t>
              </a:r>
              <a:r>
                <a:rPr kumimoji="1" lang="ja-JP" altLang="en-US" sz="1000" dirty="0">
                  <a:latin typeface="HG丸ｺﾞｼｯｸM-PRO" panose="020F0600000000000000" pitchFamily="50" charset="-128"/>
                  <a:ea typeface="HG丸ｺﾞｼｯｸM-PRO" panose="020F0600000000000000" pitchFamily="50" charset="-128"/>
                </a:rPr>
                <a:t>。</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会員となるには、あらかじめ会員登録が必要です。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こんなときは、ファミサポを！</a:t>
              </a:r>
              <a:endPar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 残業のときなどに保育園や放課後児童クラブなどへのお迎えや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その後の預かりをしてほしい。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 病院や美容院などの用事を済ませる間、預かってほしい。など</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センター事務局</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市役所こども未来課　</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TEL</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33</a:t>
              </a:r>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en-US" altLang="ja-JP" sz="1000" b="0" i="0" dirty="0">
                  <a:solidFill>
                    <a:schemeClr val="dk1"/>
                  </a:solidFill>
                  <a:effectLst/>
                  <a:latin typeface="HG丸ｺﾞｼｯｸM-PRO" panose="020F0600000000000000" pitchFamily="50" charset="-128"/>
                  <a:ea typeface="HG丸ｺﾞｼｯｸM-PRO" panose="020F0600000000000000" pitchFamily="50" charset="-128"/>
                  <a:cs typeface="+mn-cs"/>
                </a:rPr>
                <a:t>8721</a:t>
              </a:r>
            </a:p>
            <a:p>
              <a:pPr rtl="0" eaLnBrk="1" latinLnBrk="0" hangingPunct="1"/>
              <a:r>
                <a:rPr kumimoji="1"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10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grpSp>
        <p:nvGrpSpPr>
          <p:cNvPr id="119" name="グループ化 118">
            <a:extLst>
              <a:ext uri="{FF2B5EF4-FFF2-40B4-BE49-F238E27FC236}">
                <a16:creationId xmlns:a16="http://schemas.microsoft.com/office/drawing/2014/main" id="{00000000-0008-0000-0000-00009B000000}"/>
              </a:ext>
            </a:extLst>
          </p:cNvPr>
          <p:cNvGrpSpPr/>
          <p:nvPr/>
        </p:nvGrpSpPr>
        <p:grpSpPr>
          <a:xfrm>
            <a:off x="10584725" y="7874263"/>
            <a:ext cx="4332273" cy="2453344"/>
            <a:chOff x="4539" y="8020418"/>
            <a:chExt cx="4733925" cy="2584497"/>
          </a:xfrm>
        </p:grpSpPr>
        <p:sp>
          <p:nvSpPr>
            <p:cNvPr id="129" name="角丸四角形 155">
              <a:extLst>
                <a:ext uri="{FF2B5EF4-FFF2-40B4-BE49-F238E27FC236}">
                  <a16:creationId xmlns:a16="http://schemas.microsoft.com/office/drawing/2014/main" id="{00000000-0008-0000-0000-00009C000000}"/>
                </a:ext>
              </a:extLst>
            </p:cNvPr>
            <p:cNvSpPr/>
            <p:nvPr/>
          </p:nvSpPr>
          <p:spPr>
            <a:xfrm>
              <a:off x="4539" y="8020418"/>
              <a:ext cx="4733925" cy="2552201"/>
            </a:xfrm>
            <a:prstGeom prst="roundRect">
              <a:avLst>
                <a:gd name="adj" fmla="val 9073"/>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30" name="テキスト ボックス 156">
              <a:extLst>
                <a:ext uri="{FF2B5EF4-FFF2-40B4-BE49-F238E27FC236}">
                  <a16:creationId xmlns:a16="http://schemas.microsoft.com/office/drawing/2014/main" id="{00000000-0008-0000-0000-00009D000000}"/>
                </a:ext>
              </a:extLst>
            </p:cNvPr>
            <p:cNvSpPr txBox="1"/>
            <p:nvPr/>
          </p:nvSpPr>
          <p:spPr>
            <a:xfrm>
              <a:off x="108252" y="8096702"/>
              <a:ext cx="4587655" cy="25082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spcAft>
                  <a:spcPts val="500"/>
                </a:spcAft>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ひとり親家庭の生活の安定を図り、自立を促進します。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経済的な支援</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児童扶養手当　</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生活の安定を図るため、手当を支給します。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300"/>
                </a:spcAft>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ひとり親家庭等医療費助成</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医療費の一部</a:t>
              </a:r>
              <a:r>
                <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rPr>
                <a:t>(3</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分の</a:t>
              </a:r>
              <a:r>
                <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rPr>
                <a:t>2)</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を助成します。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自立・就労に向けた支援</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自立支援教育訓練給付金</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講座の受講費用を支給します。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高等職業訓練促進等給付金</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資格取得中の期間に支給します。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spcAft>
                  <a:spcPts val="300"/>
                </a:spcAft>
              </a:pP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 就労自立促進事業</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　　ハローワークにて就労支援を行います。</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生活の支援</a:t>
              </a:r>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spcBef>
                  <a:spcPts val="100"/>
                </a:spcBef>
              </a:pP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ひとり親家庭等日常生活支援事業</a:t>
              </a:r>
              <a:r>
                <a:rPr kumimoji="1" lang="ja-JP" altLang="en-US" sz="800" b="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900" b="0" dirty="0">
                  <a:solidFill>
                    <a:schemeClr val="dk1"/>
                  </a:solidFill>
                  <a:effectLst/>
                  <a:latin typeface="HG丸ｺﾞｼｯｸM-PRO" panose="020F0600000000000000" pitchFamily="50" charset="-128"/>
                  <a:ea typeface="HG丸ｺﾞｼｯｸM-PRO" panose="020F0600000000000000" pitchFamily="50" charset="-128"/>
                  <a:cs typeface="+mn-cs"/>
                </a:rPr>
                <a:t>生活援助などに家庭生活支援員</a:t>
              </a:r>
              <a:r>
                <a:rPr kumimoji="1" lang="ja-JP" altLang="en-US" sz="900" dirty="0">
                  <a:latin typeface="HG丸ｺﾞｼｯｸM-PRO" panose="020F0600000000000000" pitchFamily="50" charset="-128"/>
                  <a:ea typeface="HG丸ｺﾞｼｯｸM-PRO" panose="020F0600000000000000" pitchFamily="50" charset="-128"/>
                </a:rPr>
                <a:t>　　　　　　　　　　　　　　　　　　</a:t>
              </a:r>
              <a:r>
                <a:rPr lang="en-US" altLang="ja-JP" sz="1000" b="0" dirty="0">
                  <a:effectLst/>
                  <a:latin typeface="HG丸ｺﾞｼｯｸM-PRO" panose="020F0600000000000000" pitchFamily="50" charset="-128"/>
                  <a:ea typeface="HG丸ｺﾞｼｯｸM-PRO" panose="020F0600000000000000" pitchFamily="50" charset="-128"/>
                </a:rPr>
                <a:t>[</a:t>
              </a:r>
              <a:r>
                <a:rPr lang="ja-JP" altLang="en-US" sz="1000" b="0" dirty="0">
                  <a:effectLst/>
                  <a:latin typeface="HG丸ｺﾞｼｯｸM-PRO" panose="020F0600000000000000" pitchFamily="50" charset="-128"/>
                  <a:ea typeface="HG丸ｺﾞｼｯｸM-PRO" panose="020F0600000000000000" pitchFamily="50" charset="-128"/>
                </a:rPr>
                <a:t>相談窓口</a:t>
              </a:r>
              <a:r>
                <a:rPr lang="en-US" altLang="ja-JP" sz="1000" b="0" dirty="0">
                  <a:effectLst/>
                  <a:latin typeface="HG丸ｺﾞｼｯｸM-PRO" panose="020F0600000000000000" pitchFamily="50" charset="-128"/>
                  <a:ea typeface="HG丸ｺﾞｼｯｸM-PRO" panose="020F0600000000000000" pitchFamily="50" charset="-128"/>
                </a:rPr>
                <a:t>]</a:t>
              </a:r>
              <a:r>
                <a:rPr lang="ja-JP" altLang="en-US" sz="1000" b="1" dirty="0">
                  <a:effectLst/>
                  <a:latin typeface="HG丸ｺﾞｼｯｸM-PRO" panose="020F0600000000000000" pitchFamily="50" charset="-128"/>
                  <a:ea typeface="HG丸ｺﾞｼｯｸM-PRO" panose="020F0600000000000000" pitchFamily="50" charset="-128"/>
                </a:rPr>
                <a:t>　　　　　　　　　　　　　　　　　　　</a:t>
              </a:r>
              <a:r>
                <a:rPr lang="ja-JP" altLang="en-US" sz="900" dirty="0">
                  <a:effectLst/>
                  <a:latin typeface="HG丸ｺﾞｼｯｸM-PRO" panose="020F0600000000000000" pitchFamily="50" charset="-128"/>
                  <a:ea typeface="HG丸ｺﾞｼｯｸM-PRO" panose="020F0600000000000000" pitchFamily="50" charset="-128"/>
                </a:rPr>
                <a:t>　を派遣します。</a:t>
              </a:r>
              <a:endParaRPr lang="en-US" altLang="ja-JP" sz="900" dirty="0">
                <a:latin typeface="HG丸ｺﾞｼｯｸM-PRO" panose="020F0600000000000000" pitchFamily="50" charset="-128"/>
                <a:ea typeface="HG丸ｺﾞｼｯｸM-PRO" panose="020F0600000000000000" pitchFamily="50" charset="-128"/>
              </a:endParaRPr>
            </a:p>
            <a:p>
              <a:pPr rtl="0" eaLnBrk="1" latinLnBrk="0" hangingPunct="1">
                <a:spcAft>
                  <a:spcPts val="300"/>
                </a:spcAft>
              </a:pPr>
              <a:r>
                <a:rPr lang="ja-JP" altLang="en-US" sz="900" b="1" dirty="0">
                  <a:effectLst/>
                  <a:latin typeface="HG丸ｺﾞｼｯｸM-PRO" panose="020F0600000000000000" pitchFamily="50" charset="-128"/>
                  <a:ea typeface="HG丸ｺﾞｼｯｸM-PRO" panose="020F0600000000000000" pitchFamily="50" charset="-128"/>
                </a:rPr>
                <a:t>　</a:t>
              </a:r>
              <a:r>
                <a:rPr lang="ja-JP" altLang="en-US" sz="1000" b="1" dirty="0">
                  <a:effectLst/>
                  <a:latin typeface="HG丸ｺﾞｼｯｸM-PRO" panose="020F0600000000000000" pitchFamily="50" charset="-128"/>
                  <a:ea typeface="HG丸ｺﾞｼｯｸM-PRO" panose="020F0600000000000000" pitchFamily="50" charset="-128"/>
                </a:rPr>
                <a:t>○ 母子・父子自立支援員</a:t>
              </a:r>
              <a:r>
                <a:rPr lang="ja-JP" altLang="en-US" sz="900" b="0" dirty="0">
                  <a:effectLst/>
                  <a:latin typeface="HG丸ｺﾞｼｯｸM-PRO" panose="020F0600000000000000" pitchFamily="50" charset="-128"/>
                  <a:ea typeface="HG丸ｺﾞｼｯｸM-PRO" panose="020F0600000000000000" pitchFamily="50" charset="-128"/>
                </a:rPr>
                <a:t>が相談を受付けます。</a:t>
              </a:r>
              <a:endParaRPr lang="en-US" altLang="ja-JP" sz="900" b="0" dirty="0">
                <a:effectLst/>
                <a:latin typeface="HG丸ｺﾞｼｯｸM-PRO" panose="020F0600000000000000" pitchFamily="50" charset="-128"/>
                <a:ea typeface="HG丸ｺﾞｼｯｸM-PRO" panose="020F0600000000000000" pitchFamily="50" charset="-128"/>
              </a:endParaRPr>
            </a:p>
            <a:p>
              <a:pPr rtl="0" eaLnBrk="1" latinLnBrk="0" hangingPunct="1"/>
              <a:r>
                <a:rPr lang="en-US" altLang="ja-JP" sz="1000" b="0" dirty="0">
                  <a:effectLst/>
                  <a:latin typeface="HG丸ｺﾞｼｯｸM-PRO" panose="020F0600000000000000" pitchFamily="50" charset="-128"/>
                  <a:ea typeface="HG丸ｺﾞｼｯｸM-PRO" panose="020F0600000000000000" pitchFamily="50" charset="-128"/>
                </a:rPr>
                <a:t>  </a:t>
              </a:r>
              <a:r>
                <a:rPr lang="ja-JP" altLang="en-US" sz="1000" b="0" dirty="0">
                  <a:effectLst/>
                  <a:latin typeface="HG丸ｺﾞｼｯｸM-PRO" panose="020F0600000000000000" pitchFamily="50" charset="-128"/>
                  <a:ea typeface="HG丸ｺﾞｼｯｸM-PRO" panose="020F0600000000000000" pitchFamily="50" charset="-128"/>
                </a:rPr>
                <a:t>　　　　　</a:t>
              </a:r>
              <a:endParaRPr lang="ja-JP" altLang="ja-JP" sz="1000" b="0" dirty="0">
                <a:effectLst/>
                <a:latin typeface="HG丸ｺﾞｼｯｸM-PRO" panose="020F0600000000000000" pitchFamily="50" charset="-128"/>
                <a:ea typeface="HG丸ｺﾞｼｯｸM-PRO" panose="020F0600000000000000" pitchFamily="50" charset="-128"/>
              </a:endParaRPr>
            </a:p>
          </p:txBody>
        </p:sp>
      </p:grpSp>
      <p:grpSp>
        <p:nvGrpSpPr>
          <p:cNvPr id="120" name="グループ化 119">
            <a:extLst>
              <a:ext uri="{FF2B5EF4-FFF2-40B4-BE49-F238E27FC236}">
                <a16:creationId xmlns:a16="http://schemas.microsoft.com/office/drawing/2014/main" id="{00000000-0008-0000-0000-00009F000000}"/>
              </a:ext>
            </a:extLst>
          </p:cNvPr>
          <p:cNvGrpSpPr/>
          <p:nvPr/>
        </p:nvGrpSpPr>
        <p:grpSpPr>
          <a:xfrm>
            <a:off x="10576978" y="5910364"/>
            <a:ext cx="4338847" cy="1316350"/>
            <a:chOff x="14296" y="5964317"/>
            <a:chExt cx="4733925" cy="1317339"/>
          </a:xfrm>
        </p:grpSpPr>
        <p:sp>
          <p:nvSpPr>
            <p:cNvPr id="125" name="角丸四角形 159">
              <a:extLst>
                <a:ext uri="{FF2B5EF4-FFF2-40B4-BE49-F238E27FC236}">
                  <a16:creationId xmlns:a16="http://schemas.microsoft.com/office/drawing/2014/main" id="{00000000-0008-0000-0000-0000A0000000}"/>
                </a:ext>
              </a:extLst>
            </p:cNvPr>
            <p:cNvSpPr/>
            <p:nvPr/>
          </p:nvSpPr>
          <p:spPr>
            <a:xfrm>
              <a:off x="14296" y="5964317"/>
              <a:ext cx="4733925" cy="1204199"/>
            </a:xfrm>
            <a:prstGeom prst="roundRect">
              <a:avLst>
                <a:gd name="adj" fmla="val 13469"/>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6" name="正方形/長方形 125">
              <a:extLst>
                <a:ext uri="{FF2B5EF4-FFF2-40B4-BE49-F238E27FC236}">
                  <a16:creationId xmlns:a16="http://schemas.microsoft.com/office/drawing/2014/main" id="{00000000-0008-0000-0000-0000A1000000}"/>
                </a:ext>
              </a:extLst>
            </p:cNvPr>
            <p:cNvSpPr/>
            <p:nvPr/>
          </p:nvSpPr>
          <p:spPr>
            <a:xfrm>
              <a:off x="136853" y="6014586"/>
              <a:ext cx="2687317" cy="329308"/>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放課後児童クラブ</a:t>
              </a:r>
              <a:endParaRPr lang="ja-JP" altLang="en-US" sz="1100" b="0" cap="none" spc="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27" name="テキスト ボックス 161">
              <a:extLst>
                <a:ext uri="{FF2B5EF4-FFF2-40B4-BE49-F238E27FC236}">
                  <a16:creationId xmlns:a16="http://schemas.microsoft.com/office/drawing/2014/main" id="{00000000-0008-0000-0000-0000A2000000}"/>
                </a:ext>
              </a:extLst>
            </p:cNvPr>
            <p:cNvSpPr txBox="1"/>
            <p:nvPr/>
          </p:nvSpPr>
          <p:spPr>
            <a:xfrm>
              <a:off x="80972" y="6347960"/>
              <a:ext cx="4591050" cy="9336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保護者が仕事などで昼間家庭にいない小学生児童が、</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放課後</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や夏休みなどの長期休暇</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において</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安全に楽しく過ごすことができる場</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所</a:t>
              </a:r>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です。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３４クラブ </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に運営を委託しています。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各クラブの情報は、「あったかねっと」をご覧ください。</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ja-JP" sz="1000" dirty="0">
                <a:effectLst/>
                <a:latin typeface="HG丸ｺﾞｼｯｸM-PRO" panose="020F0600000000000000" pitchFamily="50" charset="-128"/>
                <a:ea typeface="HG丸ｺﾞｼｯｸM-PRO" panose="020F0600000000000000" pitchFamily="50" charset="-128"/>
              </a:endParaRPr>
            </a:p>
          </p:txBody>
        </p:sp>
        <p:sp>
          <p:nvSpPr>
            <p:cNvPr id="128" name="正方形/長方形 127">
              <a:extLst>
                <a:ext uri="{FF2B5EF4-FFF2-40B4-BE49-F238E27FC236}">
                  <a16:creationId xmlns:a16="http://schemas.microsoft.com/office/drawing/2014/main" id="{00000000-0008-0000-0000-0000A3000000}"/>
                </a:ext>
              </a:extLst>
            </p:cNvPr>
            <p:cNvSpPr/>
            <p:nvPr/>
          </p:nvSpPr>
          <p:spPr>
            <a:xfrm>
              <a:off x="2633672" y="6014586"/>
              <a:ext cx="2028826"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pic>
        <p:nvPicPr>
          <p:cNvPr id="121" name="Picture 2" descr="7">
            <a:extLst>
              <a:ext uri="{FF2B5EF4-FFF2-40B4-BE49-F238E27FC236}">
                <a16:creationId xmlns:a16="http://schemas.microsoft.com/office/drawing/2014/main" id="{00000000-0008-0000-0000-0000A40000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170755" y="6760217"/>
            <a:ext cx="615255" cy="691361"/>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5">
            <a:extLst>
              <a:ext uri="{FF2B5EF4-FFF2-40B4-BE49-F238E27FC236}">
                <a16:creationId xmlns:a16="http://schemas.microsoft.com/office/drawing/2014/main" id="{00000000-0008-0000-0000-0000A50000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187704" y="2583587"/>
            <a:ext cx="699878" cy="692904"/>
          </a:xfrm>
          <a:prstGeom prst="rect">
            <a:avLst/>
          </a:prstGeom>
          <a:noFill/>
          <a:extLst>
            <a:ext uri="{909E8E84-426E-40DD-AFC4-6F175D3DCCD1}">
              <a14:hiddenFill xmlns:a14="http://schemas.microsoft.com/office/drawing/2010/main">
                <a:solidFill>
                  <a:srgbClr val="FFFFFF"/>
                </a:solidFill>
              </a14:hiddenFill>
            </a:ext>
          </a:extLst>
        </p:spPr>
      </p:pic>
      <p:sp>
        <p:nvSpPr>
          <p:cNvPr id="123" name="正方形/長方形 122">
            <a:extLst>
              <a:ext uri="{FF2B5EF4-FFF2-40B4-BE49-F238E27FC236}">
                <a16:creationId xmlns:a16="http://schemas.microsoft.com/office/drawing/2014/main" id="{00000000-0008-0000-0000-0000AA000000}"/>
              </a:ext>
            </a:extLst>
          </p:cNvPr>
          <p:cNvSpPr/>
          <p:nvPr/>
        </p:nvSpPr>
        <p:spPr>
          <a:xfrm>
            <a:off x="10666754" y="7642491"/>
            <a:ext cx="4203879" cy="1006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24" name="正方形/長方形 123">
            <a:extLst>
              <a:ext uri="{FF2B5EF4-FFF2-40B4-BE49-F238E27FC236}">
                <a16:creationId xmlns:a16="http://schemas.microsoft.com/office/drawing/2014/main" id="{00000000-0008-0000-0000-0000AB000000}"/>
              </a:ext>
            </a:extLst>
          </p:cNvPr>
          <p:cNvSpPr/>
          <p:nvPr/>
        </p:nvSpPr>
        <p:spPr>
          <a:xfrm>
            <a:off x="10580529" y="7433482"/>
            <a:ext cx="2236510" cy="359073"/>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ひとり親家庭への支援</a:t>
            </a:r>
            <a:endParaRPr lang="en-US" altLang="ja-JP" sz="1600" b="0"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grpSp>
        <p:nvGrpSpPr>
          <p:cNvPr id="116" name="グループ化 115">
            <a:extLst>
              <a:ext uri="{FF2B5EF4-FFF2-40B4-BE49-F238E27FC236}">
                <a16:creationId xmlns:a16="http://schemas.microsoft.com/office/drawing/2014/main" id="{7B1F5B54-A09F-4C0C-996C-3FD798C6ACC3}"/>
              </a:ext>
            </a:extLst>
          </p:cNvPr>
          <p:cNvGrpSpPr/>
          <p:nvPr/>
        </p:nvGrpSpPr>
        <p:grpSpPr>
          <a:xfrm>
            <a:off x="5307407" y="4885138"/>
            <a:ext cx="4325463" cy="2851036"/>
            <a:chOff x="5264729" y="4899271"/>
            <a:chExt cx="4332720" cy="2793579"/>
          </a:xfrm>
        </p:grpSpPr>
        <p:grpSp>
          <p:nvGrpSpPr>
            <p:cNvPr id="85" name="グループ化 84">
              <a:extLst>
                <a:ext uri="{FF2B5EF4-FFF2-40B4-BE49-F238E27FC236}">
                  <a16:creationId xmlns:a16="http://schemas.microsoft.com/office/drawing/2014/main" id="{00000000-0008-0000-0000-00007F000000}"/>
                </a:ext>
              </a:extLst>
            </p:cNvPr>
            <p:cNvGrpSpPr/>
            <p:nvPr/>
          </p:nvGrpSpPr>
          <p:grpSpPr>
            <a:xfrm>
              <a:off x="5264729" y="4899271"/>
              <a:ext cx="4332720" cy="2772300"/>
              <a:chOff x="40027" y="5003242"/>
              <a:chExt cx="4733925" cy="2771953"/>
            </a:xfrm>
          </p:grpSpPr>
          <p:grpSp>
            <p:nvGrpSpPr>
              <p:cNvPr id="97" name="グループ化 96">
                <a:extLst>
                  <a:ext uri="{FF2B5EF4-FFF2-40B4-BE49-F238E27FC236}">
                    <a16:creationId xmlns:a16="http://schemas.microsoft.com/office/drawing/2014/main" id="{00000000-0008-0000-0000-000080000000}"/>
                  </a:ext>
                </a:extLst>
              </p:cNvPr>
              <p:cNvGrpSpPr/>
              <p:nvPr/>
            </p:nvGrpSpPr>
            <p:grpSpPr>
              <a:xfrm>
                <a:off x="40027" y="5003242"/>
                <a:ext cx="4733925" cy="2771953"/>
                <a:chOff x="40027" y="5003242"/>
                <a:chExt cx="4733925" cy="2771953"/>
              </a:xfrm>
            </p:grpSpPr>
            <p:grpSp>
              <p:nvGrpSpPr>
                <p:cNvPr id="101" name="グループ化 100">
                  <a:extLst>
                    <a:ext uri="{FF2B5EF4-FFF2-40B4-BE49-F238E27FC236}">
                      <a16:creationId xmlns:a16="http://schemas.microsoft.com/office/drawing/2014/main" id="{00000000-0008-0000-0000-000084000000}"/>
                    </a:ext>
                  </a:extLst>
                </p:cNvPr>
                <p:cNvGrpSpPr/>
                <p:nvPr/>
              </p:nvGrpSpPr>
              <p:grpSpPr>
                <a:xfrm>
                  <a:off x="40027" y="5003242"/>
                  <a:ext cx="4733925" cy="2771953"/>
                  <a:chOff x="40027" y="5003242"/>
                  <a:chExt cx="4733925" cy="2771953"/>
                </a:xfrm>
              </p:grpSpPr>
              <p:sp>
                <p:nvSpPr>
                  <p:cNvPr id="103" name="角丸四角形 133">
                    <a:extLst>
                      <a:ext uri="{FF2B5EF4-FFF2-40B4-BE49-F238E27FC236}">
                        <a16:creationId xmlns:a16="http://schemas.microsoft.com/office/drawing/2014/main" id="{00000000-0008-0000-0000-000086000000}"/>
                      </a:ext>
                    </a:extLst>
                  </p:cNvPr>
                  <p:cNvSpPr/>
                  <p:nvPr/>
                </p:nvSpPr>
                <p:spPr>
                  <a:xfrm>
                    <a:off x="40027" y="5003242"/>
                    <a:ext cx="4733925" cy="2771953"/>
                  </a:xfrm>
                  <a:prstGeom prst="roundRect">
                    <a:avLst>
                      <a:gd name="adj" fmla="val 9720"/>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04" name="正方形/長方形 103">
                    <a:extLst>
                      <a:ext uri="{FF2B5EF4-FFF2-40B4-BE49-F238E27FC236}">
                        <a16:creationId xmlns:a16="http://schemas.microsoft.com/office/drawing/2014/main" id="{00000000-0008-0000-0000-000087000000}"/>
                      </a:ext>
                    </a:extLst>
                  </p:cNvPr>
                  <p:cNvSpPr/>
                  <p:nvPr/>
                </p:nvSpPr>
                <p:spPr>
                  <a:xfrm>
                    <a:off x="162585" y="5075857"/>
                    <a:ext cx="2230118" cy="41018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認定こども園</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05" name="テキスト ボックス 135">
                    <a:extLst>
                      <a:ext uri="{FF2B5EF4-FFF2-40B4-BE49-F238E27FC236}">
                        <a16:creationId xmlns:a16="http://schemas.microsoft.com/office/drawing/2014/main" id="{00000000-0008-0000-0000-000088000000}"/>
                      </a:ext>
                    </a:extLst>
                  </p:cNvPr>
                  <p:cNvSpPr txBox="1"/>
                  <p:nvPr/>
                </p:nvSpPr>
                <p:spPr>
                  <a:xfrm>
                    <a:off x="106702" y="5409233"/>
                    <a:ext cx="4591050" cy="9726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就学前の子どもに幼児教育・保育を提供する機能を持ち、保護者が働いている、働いていないにかかわらず受け入れ、教育・保育を一体的に行っています。</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（５園）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baseline="0"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聖愛幼稚園　  　 ○ 八代ひかり保育園　 </a:t>
                    </a:r>
                    <a:r>
                      <a:rPr kumimoji="1" lang="ja-JP" altLang="en-US" sz="1000" b="1" dirty="0">
                        <a:latin typeface="HG丸ｺﾞｼｯｸM-PRO" panose="020F0600000000000000" pitchFamily="50" charset="-128"/>
                        <a:ea typeface="HG丸ｺﾞｼｯｸM-PRO" panose="020F0600000000000000" pitchFamily="50" charset="-128"/>
                      </a:rPr>
                      <a:t>○ ひので保育園　</a:t>
                    </a:r>
                    <a:endParaRPr kumimoji="1" lang="en-US" altLang="ja-JP" sz="1000" b="1" dirty="0">
                      <a:latin typeface="HG丸ｺﾞｼｯｸM-PRO" panose="020F0600000000000000" pitchFamily="50" charset="-128"/>
                      <a:ea typeface="HG丸ｺﾞｼｯｸM-PRO" panose="020F0600000000000000" pitchFamily="50" charset="-128"/>
                    </a:endParaRPr>
                  </a:p>
                  <a:p>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en-US" sz="1000" b="1" baseline="0" dirty="0">
                        <a:solidFill>
                          <a:schemeClr val="dk1"/>
                        </a:solidFill>
                        <a:effectLst/>
                        <a:latin typeface="HG丸ｺﾞｼｯｸM-PRO" panose="020F0600000000000000" pitchFamily="50" charset="-128"/>
                        <a:ea typeface="HG丸ｺﾞｼｯｸM-PRO" panose="020F0600000000000000" pitchFamily="50" charset="-128"/>
                        <a:cs typeface="+mn-cs"/>
                      </a:rPr>
                      <a:t> 八千把こども園　〇 あけぼの保育園</a:t>
                    </a:r>
                    <a:endPar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sp>
              <p:nvSpPr>
                <p:cNvPr id="102" name="正方形/長方形 101">
                  <a:extLst>
                    <a:ext uri="{FF2B5EF4-FFF2-40B4-BE49-F238E27FC236}">
                      <a16:creationId xmlns:a16="http://schemas.microsoft.com/office/drawing/2014/main" id="{00000000-0008-0000-0000-000085000000}"/>
                    </a:ext>
                  </a:extLst>
                </p:cNvPr>
                <p:cNvSpPr/>
                <p:nvPr/>
              </p:nvSpPr>
              <p:spPr>
                <a:xfrm>
                  <a:off x="1201883" y="5039575"/>
                  <a:ext cx="3447801" cy="407812"/>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2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各園</a:t>
                  </a: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または </a:t>
                  </a:r>
                  <a:r>
                    <a:rPr lang="ja-JP" altLang="en-US" sz="14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en-US" sz="1100" b="0" cap="none" spc="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へ</a:t>
                  </a:r>
                </a:p>
              </p:txBody>
            </p:sp>
          </p:grpSp>
          <p:sp>
            <p:nvSpPr>
              <p:cNvPr id="98" name="正方形/長方形 97">
                <a:extLst>
                  <a:ext uri="{FF2B5EF4-FFF2-40B4-BE49-F238E27FC236}">
                    <a16:creationId xmlns:a16="http://schemas.microsoft.com/office/drawing/2014/main" id="{00000000-0008-0000-0000-000081000000}"/>
                  </a:ext>
                </a:extLst>
              </p:cNvPr>
              <p:cNvSpPr/>
              <p:nvPr/>
            </p:nvSpPr>
            <p:spPr>
              <a:xfrm>
                <a:off x="159519" y="6376710"/>
                <a:ext cx="2266887" cy="325730"/>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地域型保育事業所</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99" name="テキスト ボックス 129">
                <a:extLst>
                  <a:ext uri="{FF2B5EF4-FFF2-40B4-BE49-F238E27FC236}">
                    <a16:creationId xmlns:a16="http://schemas.microsoft.com/office/drawing/2014/main" id="{00000000-0008-0000-0000-000082000000}"/>
                  </a:ext>
                </a:extLst>
              </p:cNvPr>
              <p:cNvSpPr txBox="1"/>
              <p:nvPr/>
            </p:nvSpPr>
            <p:spPr>
              <a:xfrm>
                <a:off x="169275" y="6710084"/>
                <a:ext cx="4591050" cy="6084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ja-JP" sz="1000" dirty="0">
                    <a:solidFill>
                      <a:schemeClr val="dk1"/>
                    </a:solidFill>
                    <a:effectLst/>
                    <a:latin typeface="HG丸ｺﾞｼｯｸM-PRO" panose="020F0600000000000000" pitchFamily="50" charset="-128"/>
                    <a:ea typeface="HG丸ｺﾞｼｯｸM-PRO" panose="020F0600000000000000" pitchFamily="50" charset="-128"/>
                    <a:cs typeface="+mn-cs"/>
                  </a:rPr>
                  <a:t>満３歳未満の保育を必要とする乳幼児に対し行われる事業です。定員を６～１９名とし、保育を目的とした様々なスペースで小規模保育を実施しています。</a:t>
                </a:r>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（３施設）</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lnSpc>
                    <a:spcPts val="1200"/>
                  </a:lnSpc>
                </a:pP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sp>
            <p:nvSpPr>
              <p:cNvPr id="100" name="正方形/長方形 99">
                <a:extLst>
                  <a:ext uri="{FF2B5EF4-FFF2-40B4-BE49-F238E27FC236}">
                    <a16:creationId xmlns:a16="http://schemas.microsoft.com/office/drawing/2014/main" id="{00000000-0008-0000-0000-000083000000}"/>
                  </a:ext>
                </a:extLst>
              </p:cNvPr>
              <p:cNvSpPr/>
              <p:nvPr/>
            </p:nvSpPr>
            <p:spPr>
              <a:xfrm>
                <a:off x="1895330" y="6394849"/>
                <a:ext cx="2788059" cy="32384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入園申込み・問合せは </a:t>
                </a:r>
                <a:r>
                  <a:rPr lang="ja-JP" altLang="en-US" sz="12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各施設</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grpSp>
        <p:sp>
          <p:nvSpPr>
            <p:cNvPr id="92" name="テキスト ボックス 174">
              <a:extLst>
                <a:ext uri="{FF2B5EF4-FFF2-40B4-BE49-F238E27FC236}">
                  <a16:creationId xmlns:a16="http://schemas.microsoft.com/office/drawing/2014/main" id="{00000000-0008-0000-0000-0000AF000000}"/>
                </a:ext>
              </a:extLst>
            </p:cNvPr>
            <p:cNvSpPr txBox="1"/>
            <p:nvPr/>
          </p:nvSpPr>
          <p:spPr>
            <a:xfrm>
              <a:off x="6499603" y="7202224"/>
              <a:ext cx="2788908" cy="49062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b="1" dirty="0" err="1">
                  <a:solidFill>
                    <a:schemeClr val="dk1"/>
                  </a:solidFill>
                  <a:effectLst/>
                  <a:latin typeface="HG丸ｺﾞｼｯｸM-PRO" panose="020F0600000000000000" pitchFamily="50" charset="-128"/>
                  <a:ea typeface="HG丸ｺﾞｼｯｸM-PRO" panose="020F0600000000000000" pitchFamily="50" charset="-128"/>
                  <a:cs typeface="+mn-cs"/>
                </a:rPr>
                <a:t>あ</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りんこ園</a:t>
              </a:r>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 リス託児所</a:t>
              </a:r>
              <a:endParaRPr lang="ja-JP" altLang="ja-JP" sz="900" dirty="0">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000" b="1" dirty="0">
                  <a:solidFill>
                    <a:schemeClr val="dk1"/>
                  </a:solidFill>
                  <a:effectLst/>
                  <a:latin typeface="HG丸ｺﾞｼｯｸM-PRO" panose="020F0600000000000000" pitchFamily="50" charset="-128"/>
                  <a:ea typeface="HG丸ｺﾞｼｯｸM-PRO" panose="020F0600000000000000" pitchFamily="50" charset="-128"/>
                  <a:cs typeface="+mn-cs"/>
                </a:rPr>
                <a:t>○ プチとまと</a:t>
              </a:r>
              <a:endParaRPr kumimoji="1" lang="en-US" altLang="ja-JP" sz="9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sp>
          <p:nvSpPr>
            <p:cNvPr id="115" name="テキスト ボックス 175">
              <a:extLst>
                <a:ext uri="{FF2B5EF4-FFF2-40B4-BE49-F238E27FC236}">
                  <a16:creationId xmlns:a16="http://schemas.microsoft.com/office/drawing/2014/main" id="{00000000-0008-0000-0000-0000B0000000}"/>
                </a:ext>
              </a:extLst>
            </p:cNvPr>
            <p:cNvSpPr txBox="1"/>
            <p:nvPr/>
          </p:nvSpPr>
          <p:spPr>
            <a:xfrm>
              <a:off x="5475985" y="7179424"/>
              <a:ext cx="1132517" cy="4576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小規模保育</a:t>
              </a:r>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p>
            <a:p>
              <a:pPr rtl="0" eaLnBrk="1" latinLnBrk="0" hangingPunct="1"/>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r>
                <a:rPr kumimoji="1" lang="ja-JP"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事業所内保育</a:t>
              </a:r>
              <a:r>
                <a:rPr kumimoji="1" lang="en-US" altLang="ja-JP" sz="1000" b="1" dirty="0">
                  <a:solidFill>
                    <a:schemeClr val="dk1"/>
                  </a:solidFill>
                  <a:effectLst/>
                  <a:latin typeface="HG丸ｺﾞｼｯｸM-PRO" panose="020F0600000000000000" pitchFamily="50" charset="-128"/>
                  <a:ea typeface="HG丸ｺﾞｼｯｸM-PRO" panose="020F0600000000000000" pitchFamily="50" charset="-128"/>
                  <a:cs typeface="+mn-cs"/>
                </a:rPr>
                <a:t>]</a:t>
              </a:r>
              <a:endParaRPr kumimoji="1" lang="en-US" altLang="ja-JP" sz="1000" b="0" dirty="0">
                <a:solidFill>
                  <a:schemeClr val="dk1"/>
                </a:solidFill>
                <a:effectLst/>
                <a:latin typeface="HG丸ｺﾞｼｯｸM-PRO" panose="020F0600000000000000" pitchFamily="50" charset="-128"/>
                <a:ea typeface="HG丸ｺﾞｼｯｸM-PRO" panose="020F0600000000000000" pitchFamily="50" charset="-128"/>
                <a:cs typeface="+mn-cs"/>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cs typeface="+mn-cs"/>
                </a:rPr>
                <a:t>　</a:t>
              </a:r>
              <a:endParaRPr lang="ja-JP" altLang="en-US" sz="900" b="0" i="0" dirty="0">
                <a:solidFill>
                  <a:schemeClr val="dk1"/>
                </a:solidFill>
                <a:effectLst/>
                <a:latin typeface="HG丸ｺﾞｼｯｸM-PRO" panose="020F0600000000000000" pitchFamily="50" charset="-128"/>
                <a:ea typeface="HG丸ｺﾞｼｯｸM-PRO" panose="020F0600000000000000" pitchFamily="50" charset="-128"/>
                <a:cs typeface="+mn-cs"/>
              </a:endParaRPr>
            </a:p>
          </p:txBody>
        </p:sp>
      </p:grpSp>
      <p:pic>
        <p:nvPicPr>
          <p:cNvPr id="91" name="図 90">
            <a:extLst>
              <a:ext uri="{FF2B5EF4-FFF2-40B4-BE49-F238E27FC236}">
                <a16:creationId xmlns:a16="http://schemas.microsoft.com/office/drawing/2014/main" id="{00000000-0008-0000-0000-0000AD0000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14843" y="7113660"/>
            <a:ext cx="709576" cy="804468"/>
          </a:xfrm>
          <a:prstGeom prst="rect">
            <a:avLst/>
          </a:prstGeom>
        </p:spPr>
      </p:pic>
      <p:sp>
        <p:nvSpPr>
          <p:cNvPr id="138" name="正方形/長方形 137">
            <a:extLst>
              <a:ext uri="{FF2B5EF4-FFF2-40B4-BE49-F238E27FC236}">
                <a16:creationId xmlns:a16="http://schemas.microsoft.com/office/drawing/2014/main" id="{00000000-0008-0000-0000-00005E000000}"/>
              </a:ext>
            </a:extLst>
          </p:cNvPr>
          <p:cNvSpPr/>
          <p:nvPr/>
        </p:nvSpPr>
        <p:spPr>
          <a:xfrm>
            <a:off x="261664" y="3726345"/>
            <a:ext cx="4150802" cy="307777"/>
          </a:xfrm>
          <a:prstGeom prst="rect">
            <a:avLst/>
          </a:prstGeom>
          <a:noFill/>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400" b="0" cap="none" spc="0" dirty="0">
                <a:ln w="3175">
                  <a:noFill/>
                </a:ln>
                <a:solidFill>
                  <a:srgbClr val="C00000"/>
                </a:solidFill>
                <a:effectLst>
                  <a:outerShdw blurRad="38100" dist="19050" dir="2700000" algn="tl" rotWithShape="0">
                    <a:schemeClr val="dk1">
                      <a:alpha val="40000"/>
                    </a:schemeClr>
                  </a:outerShdw>
                </a:effectLst>
                <a:latin typeface="HGS創英角ﾎﾟｯﾌﾟ体" panose="040B0A00000000000000" pitchFamily="50" charset="-128"/>
                <a:ea typeface="HGS創英角ﾎﾟｯﾌﾟ体" panose="040B0A00000000000000" pitchFamily="50" charset="-128"/>
              </a:rPr>
              <a:t>１歳児フッ化物歯面塗布（バースデー予防歯科）</a:t>
            </a:r>
            <a:endParaRPr lang="ja-JP" altLang="en-US" sz="1100" b="0" cap="none" spc="0" dirty="0">
              <a:ln w="3175">
                <a:noFill/>
              </a:ln>
              <a:solidFill>
                <a:srgbClr val="C0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endParaRPr>
          </a:p>
        </p:txBody>
      </p:sp>
      <p:sp>
        <p:nvSpPr>
          <p:cNvPr id="139" name="正方形/長方形 138">
            <a:extLst>
              <a:ext uri="{FF2B5EF4-FFF2-40B4-BE49-F238E27FC236}">
                <a16:creationId xmlns:a16="http://schemas.microsoft.com/office/drawing/2014/main" id="{00000000-0008-0000-0000-000060000000}"/>
              </a:ext>
            </a:extLst>
          </p:cNvPr>
          <p:cNvSpPr/>
          <p:nvPr/>
        </p:nvSpPr>
        <p:spPr>
          <a:xfrm>
            <a:off x="2633886" y="3930676"/>
            <a:ext cx="1771704" cy="424187"/>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手続き・問合せは </a:t>
            </a:r>
            <a:r>
              <a:rPr lang="ja-JP" altLang="en-US" sz="16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en-US" sz="11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へ</a:t>
            </a:r>
          </a:p>
        </p:txBody>
      </p:sp>
      <p:sp>
        <p:nvSpPr>
          <p:cNvPr id="140" name="テキスト ボックス 94">
            <a:extLst>
              <a:ext uri="{FF2B5EF4-FFF2-40B4-BE49-F238E27FC236}">
                <a16:creationId xmlns:a16="http://schemas.microsoft.com/office/drawing/2014/main" id="{00000000-0008-0000-0000-00005F000000}"/>
              </a:ext>
            </a:extLst>
          </p:cNvPr>
          <p:cNvSpPr txBox="1"/>
          <p:nvPr/>
        </p:nvSpPr>
        <p:spPr>
          <a:xfrm>
            <a:off x="201942" y="4211708"/>
            <a:ext cx="4210524" cy="3880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むし歯予防に有効なフッ化物歯面塗布を行います。</a:t>
            </a:r>
            <a:endParaRPr kumimoji="1" lang="en-US" altLang="ja-JP" sz="1000" dirty="0">
              <a:solidFill>
                <a:schemeClr val="dk1"/>
              </a:solidFill>
              <a:effectLst/>
              <a:latin typeface="HG丸ｺﾞｼｯｸM-PRO" panose="020F0600000000000000" pitchFamily="50" charset="-128"/>
              <a:ea typeface="HG丸ｺﾞｼｯｸM-PRO" panose="020F0600000000000000" pitchFamily="50" charset="-128"/>
            </a:endParaRPr>
          </a:p>
          <a:p>
            <a:pPr rtl="0" eaLnBrk="1" latinLnBrk="0" hangingPunct="1"/>
            <a:r>
              <a:rPr kumimoji="1" lang="ja-JP" altLang="en-US" sz="1000" dirty="0">
                <a:solidFill>
                  <a:schemeClr val="dk1"/>
                </a:solidFill>
                <a:effectLst/>
                <a:latin typeface="HG丸ｺﾞｼｯｸM-PRO" panose="020F0600000000000000" pitchFamily="50" charset="-128"/>
                <a:ea typeface="HG丸ｺﾞｼｯｸM-PRO" panose="020F0600000000000000" pitchFamily="50" charset="-128"/>
              </a:rPr>
              <a:t>対象時期になりましたら</a:t>
            </a:r>
            <a:r>
              <a:rPr kumimoji="1" lang="ja-JP" altLang="en-US" sz="1000" dirty="0">
                <a:latin typeface="HG丸ｺﾞｼｯｸM-PRO" panose="020F0600000000000000" pitchFamily="50" charset="-128"/>
                <a:ea typeface="HG丸ｺﾞｼｯｸM-PRO" panose="020F0600000000000000" pitchFamily="50" charset="-128"/>
              </a:rPr>
              <a:t>案内をお送りします。</a:t>
            </a:r>
            <a:endParaRPr lang="ja-JP" altLang="ja-JP" sz="900" dirty="0">
              <a:effectLst/>
              <a:latin typeface="HG丸ｺﾞｼｯｸM-PRO" panose="020F0600000000000000" pitchFamily="50" charset="-128"/>
              <a:ea typeface="HG丸ｺﾞｼｯｸM-PRO" panose="020F0600000000000000" pitchFamily="50" charset="-128"/>
            </a:endParaRPr>
          </a:p>
        </p:txBody>
      </p:sp>
      <p:sp>
        <p:nvSpPr>
          <p:cNvPr id="142" name="角丸四角形 92">
            <a:extLst>
              <a:ext uri="{FF2B5EF4-FFF2-40B4-BE49-F238E27FC236}">
                <a16:creationId xmlns:a16="http://schemas.microsoft.com/office/drawing/2014/main" id="{00000000-0008-0000-0000-00005D000000}"/>
              </a:ext>
            </a:extLst>
          </p:cNvPr>
          <p:cNvSpPr/>
          <p:nvPr/>
        </p:nvSpPr>
        <p:spPr>
          <a:xfrm>
            <a:off x="154916" y="3713153"/>
            <a:ext cx="4341557" cy="957214"/>
          </a:xfrm>
          <a:prstGeom prst="roundRect">
            <a:avLst>
              <a:gd name="adj" fmla="val 11386"/>
            </a:avLst>
          </a:prstGeom>
          <a:noFill/>
          <a:ln w="1270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 name="正方形/長方形 1">
            <a:extLst>
              <a:ext uri="{FF2B5EF4-FFF2-40B4-BE49-F238E27FC236}">
                <a16:creationId xmlns:a16="http://schemas.microsoft.com/office/drawing/2014/main" id="{C156AF49-30C2-F1F6-C5BE-381B4FD9F734}"/>
              </a:ext>
            </a:extLst>
          </p:cNvPr>
          <p:cNvSpPr/>
          <p:nvPr/>
        </p:nvSpPr>
        <p:spPr>
          <a:xfrm>
            <a:off x="5282432" y="546049"/>
            <a:ext cx="4450322" cy="323165"/>
          </a:xfrm>
          <a:prstGeom prst="rect">
            <a:avLst/>
          </a:prstGeom>
          <a:solidFill>
            <a:schemeClr val="bg1"/>
          </a:solidFill>
          <a:ln w="25400">
            <a:solidFill>
              <a:srgbClr val="FFC000"/>
            </a:solidFill>
          </a:ln>
        </p:spPr>
        <p:txBody>
          <a:bodyPr wrap="squar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500" b="1"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令和</a:t>
            </a:r>
            <a:r>
              <a:rPr lang="en-US" altLang="ja-JP" sz="1500" b="1"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5</a:t>
            </a:r>
            <a:r>
              <a:rPr lang="ja-JP" altLang="en-US" sz="1500" b="1"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年</a:t>
            </a:r>
            <a:r>
              <a:rPr lang="en-US" altLang="ja-JP" sz="1500" b="1"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9</a:t>
            </a:r>
            <a:r>
              <a:rPr lang="ja-JP" altLang="en-US" sz="1500" b="1" cap="none" spc="0" dirty="0">
                <a:ln w="3175">
                  <a:solidFill>
                    <a:srgbClr val="FF0000"/>
                  </a:solidFill>
                </a:ln>
                <a:solidFill>
                  <a:srgbClr val="FF0000"/>
                </a:solidFill>
                <a:effectLst>
                  <a:outerShdw blurRad="38100" dist="19050" dir="2700000" algn="tl" rotWithShape="0">
                    <a:schemeClr val="dk1">
                      <a:alpha val="40000"/>
                    </a:schemeClr>
                  </a:outerShdw>
                </a:effectLst>
                <a:latin typeface="HGSｺﾞｼｯｸM" panose="020B0600000000000000" pitchFamily="50" charset="-128"/>
                <a:ea typeface="HGSｺﾞｼｯｸM" panose="020B0600000000000000" pitchFamily="50" charset="-128"/>
              </a:rPr>
              <a:t>月からすべての子どもの保育料無償化！</a:t>
            </a:r>
          </a:p>
        </p:txBody>
      </p:sp>
      <p:pic>
        <p:nvPicPr>
          <p:cNvPr id="3" name="図形 34" descr="brothers_chounan">
            <a:extLst>
              <a:ext uri="{FF2B5EF4-FFF2-40B4-BE49-F238E27FC236}">
                <a16:creationId xmlns:a16="http://schemas.microsoft.com/office/drawing/2014/main" id="{A6E3D7FD-5CA8-FE1F-FFF1-1E692DACB8D7}"/>
              </a:ext>
            </a:extLst>
          </p:cNvPr>
          <p:cNvPicPr>
            <a:picLocks noChangeAspect="1"/>
          </p:cNvPicPr>
          <p:nvPr/>
        </p:nvPicPr>
        <p:blipFill>
          <a:blip r:embed="rId11"/>
          <a:stretch>
            <a:fillRect/>
          </a:stretch>
        </p:blipFill>
        <p:spPr>
          <a:xfrm>
            <a:off x="9180407" y="826407"/>
            <a:ext cx="547564" cy="547564"/>
          </a:xfrm>
          <a:prstGeom prst="rect">
            <a:avLst/>
          </a:prstGeom>
        </p:spPr>
      </p:pic>
      <p:sp>
        <p:nvSpPr>
          <p:cNvPr id="4" name="正方形/長方形 3">
            <a:extLst>
              <a:ext uri="{FF2B5EF4-FFF2-40B4-BE49-F238E27FC236}">
                <a16:creationId xmlns:a16="http://schemas.microsoft.com/office/drawing/2014/main" id="{38BACD28-4462-8AF4-753A-35B995461CC8}"/>
              </a:ext>
            </a:extLst>
          </p:cNvPr>
          <p:cNvSpPr/>
          <p:nvPr/>
        </p:nvSpPr>
        <p:spPr>
          <a:xfrm>
            <a:off x="13877220" y="7828971"/>
            <a:ext cx="1134691" cy="681239"/>
          </a:xfrm>
          <a:prstGeom prst="rect">
            <a:avLst/>
          </a:prstGeom>
          <a:noFill/>
        </p:spPr>
        <p:txBody>
          <a:bodyPr wrap="square" lIns="91440" tIns="45720" rIns="91440" bIns="4572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問合せ</a:t>
            </a:r>
            <a:r>
              <a:rPr lang="ja-JP" altLang="en-US" sz="1000" dirty="0">
                <a:ln w="3175">
                  <a:noFill/>
                </a:ln>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、詳しい内容は</a:t>
            </a:r>
            <a:r>
              <a:rPr lang="ja-JP" altLang="en-US" sz="1000" b="0" cap="none" spc="0" dirty="0">
                <a:ln w="3175">
                  <a:noFill/>
                </a:ln>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 ① へ</a:t>
            </a:r>
          </a:p>
        </p:txBody>
      </p:sp>
    </p:spTree>
    <p:extLst>
      <p:ext uri="{BB962C8B-B14F-4D97-AF65-F5344CB8AC3E}">
        <p14:creationId xmlns:p14="http://schemas.microsoft.com/office/powerpoint/2010/main" val="4633038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1249</TotalTime>
  <Words>3387</Words>
  <Application>Microsoft Office PowerPoint</Application>
  <PresentationFormat>ユーザー設定</PresentationFormat>
  <Paragraphs>285</Paragraphs>
  <Slides>2</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HGP創英角ﾎﾟｯﾌﾟ体</vt:lpstr>
      <vt:lpstr>HGSｺﾞｼｯｸM</vt:lpstr>
      <vt:lpstr>HGS創英角ﾎﾟｯﾌﾟ体</vt:lpstr>
      <vt:lpstr>HG丸ｺﾞｼｯｸM-PRO</vt:lpstr>
      <vt:lpstr>Malgun Gothic</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森田　克彦</dc:creator>
  <cp:lastModifiedBy>西村　泉</cp:lastModifiedBy>
  <cp:revision>73</cp:revision>
  <cp:lastPrinted>2023-03-30T10:56:31Z</cp:lastPrinted>
  <dcterms:created xsi:type="dcterms:W3CDTF">2019-12-06T05:23:18Z</dcterms:created>
  <dcterms:modified xsi:type="dcterms:W3CDTF">2023-04-19T10:02:01Z</dcterms:modified>
</cp:coreProperties>
</file>